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60" r:id="rId6"/>
    <p:sldId id="258" r:id="rId7"/>
    <p:sldId id="279" r:id="rId8"/>
    <p:sldId id="262" r:id="rId9"/>
    <p:sldId id="304" r:id="rId10"/>
    <p:sldId id="261" r:id="rId11"/>
    <p:sldId id="263" r:id="rId12"/>
    <p:sldId id="264" r:id="rId13"/>
    <p:sldId id="269" r:id="rId14"/>
    <p:sldId id="274" r:id="rId15"/>
    <p:sldId id="265" r:id="rId16"/>
    <p:sldId id="280" r:id="rId17"/>
    <p:sldId id="281" r:id="rId18"/>
    <p:sldId id="282" r:id="rId19"/>
    <p:sldId id="283" r:id="rId20"/>
    <p:sldId id="266" r:id="rId21"/>
    <p:sldId id="284" r:id="rId22"/>
    <p:sldId id="267" r:id="rId23"/>
    <p:sldId id="295" r:id="rId24"/>
    <p:sldId id="296" r:id="rId25"/>
    <p:sldId id="354" r:id="rId26"/>
    <p:sldId id="355" r:id="rId27"/>
    <p:sldId id="356" r:id="rId28"/>
    <p:sldId id="357" r:id="rId29"/>
    <p:sldId id="332" r:id="rId30"/>
    <p:sldId id="333" r:id="rId31"/>
    <p:sldId id="334" r:id="rId32"/>
    <p:sldId id="343" r:id="rId33"/>
    <p:sldId id="344" r:id="rId34"/>
    <p:sldId id="345" r:id="rId35"/>
    <p:sldId id="346" r:id="rId36"/>
    <p:sldId id="297" r:id="rId37"/>
    <p:sldId id="298" r:id="rId38"/>
    <p:sldId id="330" r:id="rId39"/>
    <p:sldId id="331" r:id="rId40"/>
    <p:sldId id="358" r:id="rId41"/>
    <p:sldId id="359" r:id="rId42"/>
    <p:sldId id="361" r:id="rId43"/>
    <p:sldId id="360" r:id="rId44"/>
    <p:sldId id="268" r:id="rId45"/>
    <p:sldId id="303" r:id="rId46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gs" Target="tags/tag18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28T12:15:1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6889.09 3796.01,'14'0,"-1"0,1 0,6 0,13 0,14 14,-27-1,-6-13,-1 0,-13 14,7-14,6 0,14 6,-20-6,6 0,1 0,-8 14,8-14,13 0,-7 13,27-13,-14 0,1 7,-14-7,20 0,-20 0,-6 0,-8 0,21 0,-7 0,-6 0,19 0,-19 0,6 0,-7 0,1 0,-8 0,8 0,-1 0,21 0,-28 0,21 0,-13 0,-8 0,8 0,-1 0,7 0,-6 0,-1 0,-6 0,6 0,7 0,-6 0,-1 0,1 0,-8 0,8 0,-1 0,-6 0,6 0,-13-14,14 14,19-20,-13 7,-6-1,-1 1,-6 6,6 7,1-13,-14-1,13 14,-6-6,-7-8,13 1,-13-1,14 8,-14-8,0 1,0 6,0-6,0-1,0 8,0-8,0 1,0-1,0 8,0-8,7 1,-7 6,0-6,0-1,0 1,0 6,-14-6,1 13,6-14,-6 14,13-6,-14 6,1-14,6 14,-6-13,-1 13,14-7,-7 7,-6 0,0-13,-1-1,8 14,-8-13,1 13,6 0,-20-7,-6 7,-1 0,21-13,-7 13,-14 0,21 0,-21-14,21 14,-1 0,7 0,-6 0,0 0,6 0,-6 0,-1 0,14-6,-7 6,-6 0,0 0,-1 0,7 0,-26 0,-14 0,13 0,1 0,-7 13,33-13,-7 0,1 13,-7-13,7 0,-1 7,7 7,-6-14,0 0,6 0,-7 13,-6 0,7-13,-14 7,20-7,-19 14,19-1,-7-13,1 0,0 0,13 7,-7-7,-7 0,1 0,6 13,-6-13,13 14,-13-14,6 0,7 6,-14-6,1 14,0-14,13 13,-7 0,-7-13,14 7,-13 7,13-1,0-6,0 6,-7 14,7-20,0 6,0 1,-13 6,13-7,0-6,0 6,0 1,0-1,7-6,-7 6,0 1,6-14,-6 6,0-6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15T11:56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6487.09 7935.01,'7'0,"-7"14,147 33,-113-41,-21-6,-6 0,6 0,1 0,-8 0,8 0,-1 0,-13-13,7 13,6-14,1 14,39-13,-39 13,-14-7,13 7,1 0,-8 0,8 0,-1 0,-6 0,6 0,1 0,-1 0,-6 0,6 0,1 0,-8 0,8 0,-1 0,-6 0,-7-13,13 13,1 0,-1 0,-6 0,6 0,1 0,-14-14,6 14,8 0,-1 0,1 0,-8 0,-6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15T11:56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11156.1 7928.01,'13'0,"1"0,-14 7,13-7,-6 0,-7 14,13-14,0 6,-6-6,7 0,-1 0,-6 0,6 0,1 0,-1 0,-6 0,-7-13,13 13,1 0,-8 0,8 0,-1 0,0 0,-6 0,7 0,-1 0,-6 0,6 0,1 0,-14 7,6-7,-6 6,14-6,-1 14,1-14,-14 13,6-13,8 0,-14 7,13-7,-6 0,6 0,-13 13,14-13,-1 0,7 0,0 0,-6 0,12 0,-19 0,7 0,-1 0,-6 0,6 0,7 14,-6-14,-1 0,1 0,-14 13,20-13,13 0,-19 7,-1-7,-6 0,6 0,1 0,-14-14,6 14,-6-13,14 13,-14-13,0 6,13 7,-13-14,0 1,0 13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15T11:56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11350.1 5775.01,'7'0,"6"0,34 0,-40 0,6 0,1 0,-7 0,33-13,-20 13,0 0,20 0,-33 0,6 0,1 0,-7 0,19 0,142 20,-121-13,-34-7,1 0,-7 0,6 0,0 0,-6 0,7 0,-1 0,7 0,54 0,-41 0,-26 0,7 0,-1 0,-13 13,54 0,-41-13,0 0,-6 14,20-14,7 7,-21-7,-6 0,6 0,0 0,-6 0,7 0,-1 0,0 0,-6 0,7 0,-14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15T11:56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11545.1 6929.01,'6'0,"21"0,-20 0,6 0,1 0,-7 0,19 0,-6 0,27 0,-33 0,19 0,48-7,-68 7,-6 0,6 0,1 0,-7 0,6 0,0 0,41 7,-41-7,-13 7,14-7,-7 0,6 0,-13 13,13-13,1 0,-7 0,6 0,0 0,8 13,-1-13,20 0,-40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15T11:56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12061.1 7888.01,'14'0,"-1"7,182 26,-182-33,-6 0,6 0,7 0,21 0,-35 0,21-6,-20 6,6 0,1 0,66-14,-73 14,6 0,1 0,-1 0,-6 0,6 0,1 0,-8 0,-6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15T11:56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6071.09 5460.01,'0'-7,"13"7,1 0,6 0,107 0,-113 0,-8 0,8 0,-1 0,-6 0,20 0,-14 0,-6 0,20 0,-20 0,6 0,54 0,-40 0,-7 14,7-14,-20 0,6 0,0 13,7-13,-6 13,-1-13,7 0,-20 7,14-7,-7 0,6 0,0 0,-13 14,7-14,181 0,-181 0,6 0,0 0,1 0,-7 0,6 0,0 0,-6 0,7 0,-1 0,0 0,8 0,-1 0,-7 0,7 0,-6 0,80-7,-81 7,-6 0,6 0,0 0,-6 0,33 7,-33-7,7 0,6 0,87 0,-100 0,6 0,-13-7,14 7,-1 0,-6 0,60-20,-7 6,-46 14,-8 0,8-13,-1 13,21-7,-21-6,-13-1,7 14,6 0,1-6,-8-8,-6 1,14 13,-14-7,0-6,13 13,-13-14,0 1,14 13,-14-7,0-6,0-1,6 14,-6-6,0-8,0 1,0-1,0 8,0-8,0 1,-13 13,-1-7,1-6,-21-1,28 14,-102-47,102 47,-8 0,1 0,-1-6,-6 6,-13-14,-1 1,-60-21,81 34,6 0,-20-13,21 13,-21-7,20 7,-6-13,-1 13,1 0,-21-14,-19 8,39 6,-19-14,19 14,-6 0,7-13,-1 13,-26 0,-40-20,66 20,-19 0,19-14,1 14,-54 0,13 0,41 0,-21 0,7 7,21-7,-8 0,-133 47,133-47,-40 7,41-7,13 13,-27-13,-40 13,20-13,40 0,-341 21,341-8,-6 0,-1-13,7 7,-6-7,0 0,13 13,-14-13,-6 34,20-21,0 1,0-7,0 6,0 0,7-13,-7 7,20 20,-7-20,1 6,26 14,-27-20,68 26,-68-33,7 0,108 27,-115-14,7-6,-6-7,-14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15T11:56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5910.09 6178.01,'13'0,"1"0,-1 0,7 0,-6 0,-8 0,21 0,7 0,-21 13,28-13,5 7,-32 6,-1-13,7 14,-6-14,-7 0,19 0,223 33,-236-33,0 0,1 0,6 0,0 0,-7 0,21 0,-7 0,-20 0,6 0,7 0,7 14,-7-14,-7 0,1 0,-7 0,6 0,14 0,13 0,202 40,-229-40,54 13,-53-13,-1 0,-6 0,167 0,-161 0,-6 0,100-6,-100-1,7 7,-1 0,-6 0,6 0,14-14,-20 14,-7-13,13 6,7-6,27-34,-33 47,-14-14,20 8,-20-8,13 14,-13-13,14 13,-14-7,6-6,-6-1,81-113,-81 120,0-6,0-1,13 14,-13-6,0-8,0 1,0-1,0 8,-7 6,7-14,-6 14,-41-33,33 33,14-14,-13 14,-21-6,34-8,-20 14,0-13,-7-1,-6 8,33-8,-20 1,-7 13,27-7,-14 7,8 0,-8 0,1-13,6 13,-26-14,-14 14,33-13,1 13,6 0,-6 0,-1 0,-53-7,47 7,7 0,-1 0,-19 0,13 0,6 0,1 0,-7 0,6 0,-19 0,6 0,20 0,-6 0,-101 0,100 0,-39 0,-41 0,80 0,-73 0,-107-13,19-7,128 20,27-14,7 14,-1 0,8 0,-21 0,-14 14,15-1,12-13,14 13,-6-13,-8 0,1 0,6 7,-20 7,-40-1,54-13,-41 20,41-20,-8 34,-19 13,40 13,0-53,0 6,0 14,20-7,-20-6,34 32,-14-25,-20-8,13-13,1 7,19 26,-19-6,-8-27,8 14,-14-8,13-6,21 27,-41-27,7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15T11:56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3408.09 4273.01,'13'0,"-13"6,0 1,94 107,-87-101,6-13,1 14,-1 6,-6-20,-7 13,13-13,-13 14,14-14,-8 0,8 0,-1 0,-6 0,33 0,14-20,-54 6,13 14,-13-6,14 6,-8 0,8 0,-1 0,-6 0,6 0,1 0,-8 0,-6 13,41 14,-41-21,6-6,-6 14,14-14,-14 13,13-13,-13 7,7-7,-7 13,13-13,1 0,-14-6,0-1,0-6,0-1,13 14,-13-7,0-6,0 0,7 13,-7-14,0 8,13 6,1 0,-8 0,8 13,-1 0,1 1,-8-14,-6 6,14 8,-1-1,-6-6,20 33,-21-40,-6-6,14 6,-1-14,-13 1,14 13,-14-7,20-27,-7-46,-13 53,0 20,0 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15T11:56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8741.09 4299.01,'6'0,"1"0,7 7,-1-7,0 0,-6 0,7 13,-1-13,21 0,-14 0,-7 0,7 0,-6 0,19 0,1 0,-21 0,7 7,7-7,-14 0,-6 0,7 14,6-14,7 0,-7 13,-7-13,1 7,-8-7,8 0,-1 0,135 27,-135-27,-6 0,6 0,1 0,6 0,-7 0,1 6,26-6,-27 0,1 0,-1 0,-6 0,20 0,-21 0,21 0,-7 0,7 0,-20 0,6 0,7 0,-6 0,-1 0,1 0,26 0,-27 0,21 0,-1 0,-19 0,6 0,20 0,-20 0,-6 0,-8 0,8 0,-1 0,-6 0,6 0,14 0,-20 0,6 0,1 0,-8 0,8 0,-1 0,1 0,6 0,-7 0,-6 0,6 0,1 0,-8 0,8 0,-1 0,1 0,-8 0,-6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15T11:56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9224.09 4279.01,'13'0,"1"0,-14 14,13-14,-13 13,7-13,6 13,1-13,-8 0,-6 7,114 7,-100-14,-14 13,13-13,1 0,-8 0,-6 7,14-7,19 0,-19 0,-1 0,7 0,-6 0,73-27,-74 27,-13-7,14 7,-8-13,8 13,-1 0,1-14,-8 14,8 0,-1 0,-6 0,6 0,1 0,-14 7,6-7,-6 13,14-6,-1 7,1-1,-14-6,6-7,-6 13,14-13,-14 14,13-14,7 0,7 0,-7 6,-6-6,19 0,14 0,-40 0,6 0,7 0,7 0,-13 0,-8 0,8 0,-1 0,-13-13,7-1,6 14,1-6,-8 6,-6-14,14 14,-1 0,1 0,-8 0,21 7,-20-7,20 7,-14 6,-6-13,-7 14,13-8,1-6,-8 0,-6-13,14-1,-14 8,13 6,-13-14,0 1,14 13,-8-7,-6-6,14-1,-14 1,0 6,0-6,-7-7,7 6,0-13,-7 7,7 7,-13 13,13-20,0 6,-141-247,121 247,7 14,-1-6,7 6,-6 0,0 0,6 0,-20 0,7-14,7 14,-1 0,7 0,-19 0,5 0,8 0,-7 0,-14-13,21 13,0 0,-21 0,21-14,-21 8,-134-21,7 20,148 7,-1 0,8 0,-8 0,1 0,-7 14,-7-14,20 13,-6-13,-7 0,-20 7,33-7,-7 0,1 0,6 0,-6 0,13 13,-14-13,8 0,-8 0,1 14,-1-14,-6 13,0-6,-7 19,7-5,7 26,13-27,-14 7,14-21,0 8,0 33,7-14,-7-19,14 6,-14-7,0 1,0-8,0 21,6 7,8-14,-14-7,13 1,21 32,-21-39,-6-7,-7 14,13-14,1 0,-1 13,-13-6,7-7,6 13,1-13,-14 14,6-14,8 0,-1 0,-13 6,7-6,6 14,1-14,6 13,-7-13,-13 14,14-14,-14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28T12:15:1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6943.09 7439.01,'7'0,"6"0,-6 0,26 0,-19 0,13 0,-21 0,8 0,-14 6,13-6,-6 0,-7 7,13-7,1 0,6 0,-7 0,7 0,-6 0,-1 0,7 0,-6 0,-1 0,-6 0,6 0,1 0,-8 0,8 0,-1 0,1 0,-8 0,8 0,6 0,-7 0,1 0,-8 0,8 0,-1 0,1 0,-8 0,8 0,-1 0,7 0,-6 0,-1 0,-6 0,6 0,1 0,-8 0,8 0,-1 0,1 0,-8 0,8 0,-1 0,-6 0,6 0,1 0,-8 0,8 0,-1 0,1 0,-8 0,21 0,-20 0,6 0,1 0,-1 0,-6 0,6 0,1 0,-8 0,21 0,-20 0,6 0,1 0,-1 0,-6 0,6 0,1 0,-7 0,-7-13,13 13,0 0,-13-14,14 14,-14-6,6 6,-6-14,14 14,-1-13,-6 13,-7-14,13 8,-13-8,0 1,14 13,-14-7,0-26,0 19,0 1,0-7,0 6,0 1,0 6,0-6,-7-1,7 1,-13 6,6-6,-6-1,-1 14,7 0,-6 0,-14 0,7-6,7 6,-21 0,1 0,-14 0,40 0,-40 0,20-14,-6 14,19 0,7-13,-19 13,19 0,-20-7,20 7,-6 0,0 0,-21-13,21 13,-8 0,-12 0,6-14,7 14,-7 0,20 0,-6 0,0 0,6 0,-7 0,1 7,-7-7,7 0,-1 0,7 13,-6-13,0 0,6 0,-20 0,14 0,6 0,-20 0,20 0,-6 0,0 0,6 0,-20 0,-7 0,1 0,-1 0,21 0,0 0,13 7,-7-7,-7 0,1 0,6 0,-6 0,-1 0,1 0,6 0,-6 0,0 0,13 13,-7-13,-7 0,14 14,0-7,0 6,-13-13,13 13,0-6,0 7,0-1,7-13,-7 13,0-6,0 7,0-1,13 7,-6 14,6-21,-13 0,14-6,-8 7,-6-1,14-6,-14 6,13-13,-13 14,14-1,-14-6,6-7,-6 13,14-13,-1 0,-6 0,-7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15T11:56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3502.09 7191.01,'13'0,"1"0,-1 0,-6 0,6 0,1 0,-8 0,8 0,13 0,26 20,-53-7,14-13,-8 0,-6 7,14-7,-1 0,-13 13,14-13,-14 14,6-14,-6-7,14 7,-1 0,-6-13,6 13,1-7,-1 7,-6-14,-7 1,13 13,1 0,-8 0,8 0,19 7,-19-7,-1 13,-6-13,6 0,-13 7,14-7,-8 13,21 1,-13-14,-14 6,6-6,8 14,-1-14,7-7,-6 7,-8-7,8 7,-1 0,-13-13,14 13,26 0,-27 0,1 7,66 13,-73-20,6 0,-13 13,14-13,-1 0,-6 0,40 0,-34 0,1-7,-8-6,8 13,-14-7,13 7,-6 0,6 0,1 0,-1 0,-6 0,6 0,1 0,-8 0,-6-13,0 13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15T11:56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6936.09 7244.01,'0'7,"74"47,-67-41,-7 0,13-13,1 0,-8 0,8 0,-1 0,-6-6,6 6,1 0,-1 0,7 0,-6 0,-14-14,53 14,-39-13,-1 13,-6 0,6 0,1 0,-8 0,21 0,-13 0,6 0,-7 0,-6 0,6 0,1 0,-14 7,13-7,-6 13,6-13,-13 13,14-13,-8 0,8-6,46-55,-53 61,6 0,1 0,-8 7,8-7,-1 13,7-6,7 7,-20-14,6 13,1-13,-1 0,-6 0,6 0,1 0,-8 0,8-7,6 7,-20-13,13 13,1 0,-1 0,-6-7,6 7,1 0,-8 0,-6-13,14 13,-1-14,68 41,-74-27,-7 14,13-14,0 0,-13-7,14 7,-8 0,-6-7,14 7,-14-13,13 13,-13-14,7 14,6 0,-13-6,14 6,-14-14,0 14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15T11:56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10586.1 5086.06,'7'0,"0"0,7 0,20 0,-20 0,0 0,21 0,-29 0,43 0,-35 0,6 7,8-7,-14 0,21 0,-29 0,22 0,-7 0,13 0,-20 0,0 0,7 0,13 0,1 0,-7 0,-21 0,20 0,-6 0,-7 14,0-14,6 0,8 0,-21 0,7 0,0 0,-8 13,126-6,-118-7,-1 14,-6-14,7 0,0 0,-7 0,7 0,-14 14,27-14,-20 0,7 0,0 0,7 7,0-7,-8 0,1 14,0-14,7 0,-7 0,6 0,-6 14,41-1,-41-6,0-7,21 0,103 28,-103-21,-22-7,1 0,118 28,-126-28,112 13,-90-13,-14 0,-8 0,22 0,-7 0,-7 0,89 0,-89 0,35 0,-15 0,-20-7,-7 7,21 0,-8 0,63-13,-69 13,-14-14,7 14,35 0,-36 0,8 0,21-7,-14 7,-8 0,-13-14,49 14,20-14,-55 14,0-7,-7 7,6-14,1 1,-7 13,7 0,0-14,0 7,6 7,-6 0,-14-14,7 14,7 0,-14-14,14 14,0 0,-8 0,8-7,0 7,-7 0,21-13,-8 13,-6-14,0 14,-14-7,42-7,-29 0,1 14,83-48,-90 48,7-7,6-7,-6 14,0-14,-7 14,-7-14,14 14,-14-7,14 7,20-34,-20 20,-14 0,7 14,-7-7,14-7,-14 1,0-8,0 7,0 0,0-7,-7-13,0 6,-21 7,-41-27,48 34,8 14,-1-7,-7 7,7-13,-34-1,-7 14,55-7,-83-7,69 14,-21-14,21 14,-34 0,-21-14,55 14,7 0,-7 0,-6-7,6 7,-118 0,118 0,-6 0,6 0,-28 0,29 0,-22 0,21 0,-20 0,-15 0,35 0,-69 0,-172 0,241 0,0 0,7 0,-7 0,0 0,-6 0,6 0,0 0,-7 0,-117 0,110 0,14 0,-89 0,47 0,43 0,-84-13,90 13,-7 0,-34-14,27 14,-27 0,-264 0,243 0,55 0,-103 0,110 0,-21 0,21 0,-34 0,20 0,7 0,7 0,-41 7,34-7,-41 13,41-13,0 0,-90 49,91-49,-1 7,7-7,7 14,-62 6,48-6,14 0,-7 0,-7-7,14 7,-21 6,21-6,0 48,0-55,0 7,0 0,0-7,0 7,0 0,0-1,28-6,-28 7,0 0,7-14,7 21,48 27,-21-27,8 13,-35-34,20 28,-20-28,0 0,27 21,-27-21,35 14,-36-14,-6 13,7-13,7 0,-7 0,69 21,-69-21,-7 0,34 0,-34 14,27-14,-20 0,14 0,-21 0,7 0,-14 7,20 41,-20-48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15T18:00:2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13378.1 4383.06,'0'14,"7"-14,7 0,-7 0,-7 14,14-14,14 0,-8 7,-6-7,-7 0,55 13,-6 1,-43-7,1-7,42 0,-29 14,-13-14,-7 0,7 0,0 0,-7 14,6-14,22 0,-21 0,20 0,-20 0,-7 14,35-14,-22 0,-6 0,-7 0,76-35,-83 28,14 7,-14-14,0 1,14 13,-7-7,-7-7,0 0,0 0,13 7,-13-7,0 1,0 6,0-7,14 14,-14-14,14-7,-14 7,0 1,21-8,-21 7,0 7,0-7,0 0,0 1,0 6,-7 7,7-14,0 0,-7 14,-7-7,0-7,1 14,13-14,-21 14,0-13,21 6,-14 7,-103-35,117 21,-118-6,90 20,8 0,6 0,-21 0,21 0,8 0,-8 0,0 0,7 0,-7 0,-55 27,34-27,8 7,13-7,7 0,-7 0,0 0,7 0,-6 0,-1 0,0 0,7 0,-21 0,8 0,6 0,-7 0,7 0,0 0,8 0,-8 0,0 0,7 0,-7 0,0 0,1 0,6 0,-7 14,-42 7,43-21,13 14,-14-14,14 13,0 1,-14-14,14 7,-7-7,7 14,0 0,0-7,0 7,0-1,0 1,0-7,14-7,-14 14,14-14,0 14,-8-14,29 7,-35 7,14-14,0 0,-7 0,6 0,1 0,0 13,7-13,-7 0,-7 14,20-14,-6 0,-7 7,0-7,-7 0,20 14,-27 0,7-14,21 7,-14 6,-8-13,-6 14,14-14,-14 7,14-7,-14 14,7-14,7 14,-14 0,14-14,0 0,-14-7,0 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15T18:00:2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13240.1 6215.06,'-7'0,"-7"7,8-7,6 14,-14-14,14 14,0-7,-14 7,14-1,0-6,0 7,-7-14,7 14,-14-14,14 7,0 7,0 0,-14-14,14 13,-7 8,7-7,0-7,-13-7,13 14,0 0,0-1,0-6,0 7,0 0,0-7,0 7,0 0,0-8,0 8,6 0,-6 41,7-55,-7 14,0 0,14 0,-14-7,14 7,-14-1,7-13,-7 7,14 7,0 0,-7-7,6 7,1 0,0-1,-7-13,7 7,-14 7,14-14,-8 0,105 62,-104-62,-7 7,14-7,0 0,-1 0,-6 0,7 0,7 0,-7 0,0 0,69-13,-70 13,-13-14,21 14,0 0,13-21,-20 7,0 14,0 0,-14-14,7 14,90-20,-77 6,-6 14,0 0,-14-14,7 14,7-7,0 7,-1-14,-6 14,7 0,0-14,-7 14,-7-7,14 7,0-13,-1 13,-13-14,7 7,7 7,-14-14,14 14,-14-14,7 14,-7-14,0 7,14-6,-14-1,14 7,-14-42,0 1,0 34,0 7,0-7,0 1,0-1,0 7,0-7,0 0,0 7,0-6,0-1,-7 0,7-7,-14 7,7 7,7-6,-14 13,14-14,-14 14,14-7,-7 7,7-14,-13 14,-1 0,14-14,-14 14,7 0,-21-14,-6 7,-1 7,-13 0,41 0,-7 0,-14 0,8-13,-15-1,21 14,-20 0,34-7,-14 7,7 0,-21-14,8 0,6 14,0 0,14-14,-7 14,-7 0,0 0,7 0,-6 0,-1 0,0 0,-7 0,7 0,-20 0,-56 7,62-7,28 14,-14-14,7 0,-20 14,6-14,7 0,0 7,8-7,-8 0,0 0,-7 0,7 0,14 14,-7-14,-6 0,13 13,-14-13,14 7,-14-7,14 14,0 0,-7-14,7 21,0-7,-14-14,14 13,0-13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28T12:15:1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11229.1 6547.01,'14'0,"-7"0,-7-14,13 14,0 0,-6 0,7 0,-14-13,13 13,0 0,-6 0,20 0,-20-7,6 7,0 0,21-13,-14 13,-6 0,-1 0,0-14,-6 14,7 0,-1 0,-13-13,7 13,6 0,0 0,-6 0,7 0,-1 0,-13-7,13 7,-6 0,7 0,-1 0,7 0,-7 0,21 0,-21 0,-6 0,20 0,-20 0,6 0,21 0,-8 0,-19 0,20 0,-7 0,-6 0,-1 0,-6 0,26 0,-19 0,12 0,-19 0,20 0,-20 0,6 0,1 0,-1 0,-6 0,6 0,1 0,-8 0,8 0,-1 0,-6 0,6 0,1 0,6 0,-7 0,1 0,-8 0,8 0,-1 0,1 0,6 0,0 0,7 0,-7 0,-20 13,27-13,-7 0,-7 0,-6 0,6 0,1 0,-1 0,-13 14,20-14,-6 0,-8 13,21-13,-13 0,-8 0,8 0,-14 7,13-7,-6 0,6 0,1 0,-8 0,8 0,-1 0,1 0,-8 0,8 0,-1 0,-6 0,6 0,1 0,-1 0,-6 0,6 0,1 0,-8 0,8 0,-1 0,-6 0,-7-13,13 13,1 0,-1 0,-6 0,-7-14,13 14,1 0,-14-13,6 13,-6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28T12:15:1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6648.09 4896.01,'7'0,"-7"-13,13 13,-6 0,6 0,1 0,6 0,-7 0,0 0,-6 0,7 0,-1 0,-6 0,6 0,1 0,-8 0,8 0,-14-7,13 7,1 0,6 0,-20-13,13 13,-6 0,6 0,1 0,-1 0,-6 0,6 0,1 0,-8 0,8 0,-1 0,-6 0,6 0,1 0,-1 0,-6 0,6 0,1 0,-8 0,8 0,-1 0,1-14,-8 14,8 0,-1 0,-13-13,7 13,-7-7,13 7,1 0,-8-13,8-1,-1 14,-13-6,14 6,-8 0,8 0,-1 0,-6 0,6 0,14 0,-20 0,6 13,1-13,-8 0,8 14,6-14,-7 6,14 8,-20-14,6 0,7 13,7-13,-27 14,20-14,-6 6,6-6,7 0,-14 0,-6 0,20 0,-7 0,0 0,-7-13,1 13,-14-14,13 14,-6 0,-7-13,0 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28T12:15:1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6621.09 7808.01,'7'0,"6"0,-6-7,6 7,1 0,-8 0,8 0,19 0,-19 0,19 0,1-13,-1 13,-6 0,-20 0,6 0,1 0,-1 0,7 0,0 0,-6 0,-1 0,1 0,-8 0,8 0,-1 0,-6 0,6 0,1 0,-8 0,8 0,-1 0,1 0,-8 0,8 0,-1 0,-6 0,6 0,1 0,-1 0,-6 0,6 0,1-14,-8 14,8 0,-1 0,1 0,-8 0,8 0,-1 0,-6 0,6 0,1 0,-8 0,8 0,-1 0,1 0,-8 0,8 0,-1 0,-6 0,6 0,-13-7,14 7,-1 0,-6 0,6 0,1 0,-8 0,8 0,-1 0,-6 0,6 0,1 0,-1 0,-6 0,6 0,1 0,-7 0,6 0,-13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28T12:15:1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3857.09 3293.01,'0'14,"7"-14,13 0,14 0,39 13,-19-13,-40 7,140-7,-127 13,-1-13,28 0,-40 0,-1 0,-6 0,26 14,-19-14,-1 0,0 0,28 0,-28 0,14 6,-20-6,20 0,-21 0,8 0,-1 0,0 0,-6 0,7 0,-1 0,-6 0,6 0,1 0,-8 0,-6-13,14 13,-1-14,-13 8,20-21,-6 13,-14 8,13-8,-13 1,7-7,6 20,-13-20,0 6,14 1,-14-1,0 8,0-8,13 14,-13-13,0-7,0 6,0 1,0 6,0-6,0-1,0 8,-7-8,-6 1,-1 6,8-6,-21-14,-7 7,1 0,19 20,-19-27,-14 7,40 6,-6 14,-1 0,8-13,-21 13,-20-7,47-6,-34 13,1 0,-14-14,13 14,1 0,19 0,8 0,-21 0,7 0,6 0,1 0,-7 0,6 0,-6 0,-7 0,-6 0,13 0,6 7,1-7,6 0,-20 0,-6 0,13 13,6-13,-6 0,-7 0,21 0,-21 0,7 0,6 0,1 0,6 0,-6 7,-1-7,-6 0,20 14,-27-14,21 13,-8-6,-6 6,7 14,-1-20,-6 6,20 7,-13-20,13 14,-14-1,14 0,0-6,0 7,-6-1,6 7,0-6,0-8,0 8,0 12,0-19,13 7,0 6,-13-7,7-13,-7 14,14-14,-14 13,13-13,7 7,-7-7,8 13,-8-13,21 13,-1-13,1 7,-21-7,0 0,1 0,-7 0,6 0,-13 14,13-14,-6 0,7 0,-14 13,0-13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28T12:15:1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13886.1 3313.01,'13'0,"1"0,-8 0,8 0,-1 0,-6 0,20 0,-14 0,-6 0,6 0,1 0,6 0,7 0,-21 7,8-7,-1 0,-6 0,20 13,-7-13,7 14,-7-14,0 0,-7 0,1 7,-1-7,-6 0,6 0,7 0,27 0,0 0,-33 0,-7 0,33 0,13 0,-39 0,-1 0,-6 0,27 0,-21 0,7 0,7 0,6 0,-19 0,-7 0,33 0,-33 0,6 0,20-14,-12 14,-8 0,0 0,8 0,-8 0,0-13,7 13,7 0,-7-14,14 14,13-6,-34 6,28-14,6 1,-34 13,0 0,-6 0,7 0,-1 0,0 0,7-7,1 7,-8 0,0 0,8 0,5 0,-19 0,7 0,-1-13,-6 13,-7-14,13 1,-13 6,0-6,13-1,-13 8,14-21,-14 7,7-14,-7 21,0-1,0 8,0-8,0 1,-14-1,1 8,-1-8,8 14,6-13,-27 6,-7-20,21 14,6 6,-6 7,-21-27,14 7,20 7,-40-7,33 20,-20-27,-6 20,33-6,-20-1,-7 7,7-6,6 13,14-13,-33-1,19 14,-19-6,26 6,-33 0,0-14,13 14,13 0,-6 0,7 0,-7 0,6 0,-33 0,-6 0,-8 0,-19 0,26 0,41 0,-7 0,-7 0,7 0,-1 0,8 0,-21 0,1 0,-7 0,6 0,1 0,26 0,-20 0,14 0,-7 0,6 0,-6 0,-14 7,8 13,-21-7,40 1,-6-14,-8 6,-12 21,19-27,-19 20,-1 7,8-20,12 6,7 1,-6-14,-7 7,6 6,-6 0,7-6,-21 6,34 1,-13-14,0 0,13 13,-21-6,21 6,-13-13,0 14,6-7,-7-7,14 13,0 0,0 1,0-7,0 6,0 0,0-6,0 6,7 1,0-7,-7 6,13-13,-13 13,14 1,19 6,-33-7,20-6,21 20,-35-14,8-13,19 20,-19-20,33 21,6-8,-39-13,6 13,7-13,-21 14,21-14,-7 0,-6 0,-1 0,-6 0,-7-7,0-6,0-1,0 8,0 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15T11:56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8808.09 5715.01,'13'0,"1"0,-8 0,21 0,7 0,-14 0,-7 0,34 0,-33 0,-8 0,55 0,-55 0,8 0,-1 0,-13-14,20 14,-20-6,14 6,-1 0,-6 0,-7 13,13 0,1-6,-1 7,-6-1,-7-6,13 6,1-13,-14 14,6-14,8 0,6-7,-7-7,1 14,-1-6,-6 6,6-14,1 1,-7 13,6-7,20-20,-19 27,-1-6,-6 6,-7-14,13 14,-13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15T11:56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7688.09 6869.01,'13'0,"0"0,-6 0,-7 6,14-6,-1 0,-6 0,-7 14,13-14,1 0,-8 0,-6 13,14-13,-1 0,7 0,7 0,-20 0,6 0,1 0,-1 0,-6 0,6-7,1 7,6-13,-7 13,-6 0,6 0,1-13,-1 13,-6 0,6 0,1 0,-8 0,21 0,-13 0,-14 6,6-6,-6 14,14-14,6 13,-7-13,1 7,-1-7,-6 0,20 0,-21 0,8 0,-1 0,-6 0,6 0,1 0,-1 0,-6 0,6 0,1 0,-8 0,8 0,-1-14,1 14,-8 0,8 0,-1-13,-6 13,-7-13,13 13,1-7,-8 7,-6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customXml" Target="../ink/ink16.xml"/><Relationship Id="rId3" Type="http://schemas.openxmlformats.org/officeDocument/2006/relationships/image" Target="../media/image22.png"/><Relationship Id="rId2" Type="http://schemas.openxmlformats.org/officeDocument/2006/relationships/customXml" Target="../ink/ink15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customXml" Target="../ink/ink20.xml"/><Relationship Id="rId7" Type="http://schemas.openxmlformats.org/officeDocument/2006/relationships/image" Target="../media/image28.png"/><Relationship Id="rId6" Type="http://schemas.openxmlformats.org/officeDocument/2006/relationships/customXml" Target="../ink/ink19.xml"/><Relationship Id="rId5" Type="http://schemas.openxmlformats.org/officeDocument/2006/relationships/image" Target="../media/image27.png"/><Relationship Id="rId4" Type="http://schemas.openxmlformats.org/officeDocument/2006/relationships/customXml" Target="../ink/ink18.xml"/><Relationship Id="rId3" Type="http://schemas.openxmlformats.org/officeDocument/2006/relationships/image" Target="../media/image26.png"/><Relationship Id="rId2" Type="http://schemas.openxmlformats.org/officeDocument/2006/relationships/customXml" Target="../ink/ink17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0.png"/><Relationship Id="rId10" Type="http://schemas.openxmlformats.org/officeDocument/2006/relationships/customXml" Target="../ink/ink21.xml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customXml" Target="../ink/ink22.xml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customXml" Target="../ink/ink24.xml"/><Relationship Id="rId3" Type="http://schemas.openxmlformats.org/officeDocument/2006/relationships/image" Target="../media/image44.png"/><Relationship Id="rId2" Type="http://schemas.openxmlformats.org/officeDocument/2006/relationships/customXml" Target="../ink/ink23.xml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customXml" Target="../ink/ink4.xml"/><Relationship Id="rId7" Type="http://schemas.openxmlformats.org/officeDocument/2006/relationships/image" Target="../media/image5.png"/><Relationship Id="rId6" Type="http://schemas.openxmlformats.org/officeDocument/2006/relationships/customXml" Target="../ink/ink3.xml"/><Relationship Id="rId5" Type="http://schemas.openxmlformats.org/officeDocument/2006/relationships/image" Target="../media/image4.png"/><Relationship Id="rId4" Type="http://schemas.openxmlformats.org/officeDocument/2006/relationships/customXml" Target="../ink/ink2.xml"/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7.png"/><Relationship Id="rId10" Type="http://schemas.openxmlformats.org/officeDocument/2006/relationships/customXml" Target="../ink/ink5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7.xml"/><Relationship Id="rId3" Type="http://schemas.openxmlformats.org/officeDocument/2006/relationships/image" Target="../media/image10.png"/><Relationship Id="rId2" Type="http://schemas.openxmlformats.org/officeDocument/2006/relationships/customXml" Target="../ink/ink6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customXml" Target="../ink/ink11.xml"/><Relationship Id="rId7" Type="http://schemas.openxmlformats.org/officeDocument/2006/relationships/image" Target="../media/image15.png"/><Relationship Id="rId6" Type="http://schemas.openxmlformats.org/officeDocument/2006/relationships/customXml" Target="../ink/ink10.xml"/><Relationship Id="rId5" Type="http://schemas.openxmlformats.org/officeDocument/2006/relationships/image" Target="../media/image14.png"/><Relationship Id="rId4" Type="http://schemas.openxmlformats.org/officeDocument/2006/relationships/customXml" Target="../ink/ink9.xml"/><Relationship Id="rId3" Type="http://schemas.openxmlformats.org/officeDocument/2006/relationships/image" Target="../media/image13.png"/><Relationship Id="rId2" Type="http://schemas.openxmlformats.org/officeDocument/2006/relationships/customXml" Target="../ink/ink8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9.png"/><Relationship Id="rId14" Type="http://schemas.openxmlformats.org/officeDocument/2006/relationships/customXml" Target="../ink/ink14.xml"/><Relationship Id="rId13" Type="http://schemas.openxmlformats.org/officeDocument/2006/relationships/image" Target="../media/image18.png"/><Relationship Id="rId12" Type="http://schemas.openxmlformats.org/officeDocument/2006/relationships/customXml" Target="../ink/ink13.xml"/><Relationship Id="rId11" Type="http://schemas.openxmlformats.org/officeDocument/2006/relationships/image" Target="../media/image17.png"/><Relationship Id="rId10" Type="http://schemas.openxmlformats.org/officeDocument/2006/relationships/customXml" Target="../ink/ink1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网络编程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星空</a:t>
            </a:r>
            <a:endParaRPr lang="zh-CN" altLang="en-US"/>
          </a:p>
          <a:p>
            <a:r>
              <a:rPr lang="en-US" altLang="zh-CN"/>
              <a:t>2024.5.28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5335" y="356870"/>
            <a:ext cx="10515600" cy="1325563"/>
          </a:xfrm>
        </p:spPr>
        <p:txBody>
          <a:bodyPr/>
          <a:p>
            <a:r>
              <a:rPr lang="zh-CN" altLang="en-US"/>
              <a:t>数据链路层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33245" y="2051050"/>
            <a:ext cx="8101330" cy="432816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V="1">
            <a:off x="2430780" y="1958975"/>
            <a:ext cx="232410" cy="4711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392680" y="1682750"/>
            <a:ext cx="15449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物理地址</a:t>
            </a:r>
            <a:r>
              <a:rPr lang="en-US" altLang="zh-CN">
                <a:solidFill>
                  <a:srgbClr val="FF0000"/>
                </a:solidFill>
              </a:rPr>
              <a:t>MAC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65960" y="3403600"/>
            <a:ext cx="1557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帧头</a:t>
            </a:r>
            <a:r>
              <a:rPr lang="en-US" altLang="zh-CN">
                <a:solidFill>
                  <a:srgbClr val="FF0000"/>
                </a:solidFill>
              </a:rPr>
              <a:t>14</a:t>
            </a:r>
            <a:r>
              <a:rPr lang="zh-CN" altLang="en-US">
                <a:solidFill>
                  <a:srgbClr val="FF0000"/>
                </a:solidFill>
              </a:rPr>
              <a:t>个字节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934575" y="3185795"/>
            <a:ext cx="1533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帧尾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zh-CN" altLang="en-US">
                <a:solidFill>
                  <a:srgbClr val="FF0000"/>
                </a:solidFill>
              </a:rPr>
              <a:t>个字节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0025" y="4282440"/>
            <a:ext cx="2665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当数据体不足</a:t>
            </a:r>
            <a:r>
              <a:rPr lang="en-US" altLang="zh-CN"/>
              <a:t>46</a:t>
            </a:r>
            <a:r>
              <a:rPr lang="zh-CN" altLang="en-US"/>
              <a:t>字节时，</a:t>
            </a:r>
            <a:endParaRPr lang="zh-CN" altLang="en-US"/>
          </a:p>
          <a:p>
            <a:r>
              <a:rPr lang="zh-CN" altLang="en-US">
                <a:solidFill>
                  <a:schemeClr val="accent6"/>
                </a:solidFill>
              </a:rPr>
              <a:t>会自动填充</a:t>
            </a:r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9571990" y="2505075"/>
            <a:ext cx="652780" cy="2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0476865" y="2373630"/>
            <a:ext cx="1621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进行数据检验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554595" y="5549900"/>
            <a:ext cx="3446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</a:t>
            </a:r>
            <a:r>
              <a:rPr lang="en-US" altLang="zh-CN"/>
              <a:t>MAC</a:t>
            </a:r>
            <a:r>
              <a:rPr lang="zh-CN" altLang="en-US"/>
              <a:t>地址转换成</a:t>
            </a:r>
            <a:r>
              <a:rPr lang="en-US" altLang="zh-CN">
                <a:solidFill>
                  <a:schemeClr val="accent6"/>
                </a:solidFill>
              </a:rPr>
              <a:t>IP</a:t>
            </a:r>
            <a:r>
              <a:rPr lang="zh-CN" altLang="en-US">
                <a:solidFill>
                  <a:schemeClr val="accent6"/>
                </a:solidFill>
              </a:rPr>
              <a:t>地址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54595" y="4613910"/>
            <a:ext cx="3446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</a:t>
            </a:r>
            <a:r>
              <a:rPr lang="en-US" altLang="zh-CN">
                <a:solidFill>
                  <a:schemeClr val="accent6"/>
                </a:solidFill>
                <a:sym typeface="+mn-ea"/>
              </a:rPr>
              <a:t>IP</a:t>
            </a:r>
            <a:r>
              <a:rPr lang="zh-CN" altLang="en-US">
                <a:solidFill>
                  <a:schemeClr val="accent6"/>
                </a:solidFill>
                <a:sym typeface="+mn-ea"/>
              </a:rPr>
              <a:t>地址</a:t>
            </a:r>
            <a:r>
              <a:rPr lang="zh-CN" altLang="en-US"/>
              <a:t>转换成</a:t>
            </a:r>
            <a:r>
              <a:rPr lang="en-US" altLang="zh-CN">
                <a:sym typeface="+mn-ea"/>
              </a:rPr>
              <a:t>MAC</a:t>
            </a:r>
            <a:r>
              <a:rPr lang="zh-CN" altLang="en-US">
                <a:sym typeface="+mn-ea"/>
              </a:rPr>
              <a:t>地址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21960" y="1457325"/>
            <a:ext cx="3498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accent6"/>
                </a:solidFill>
              </a:rPr>
              <a:t>MTU   </a:t>
            </a:r>
            <a:r>
              <a:rPr lang="en-US" altLang="zh-CN">
                <a:solidFill>
                  <a:schemeClr val="accent6"/>
                </a:solidFill>
              </a:rPr>
              <a:t>1500</a:t>
            </a:r>
            <a:r>
              <a:rPr lang="zh-CN" altLang="en-US">
                <a:solidFill>
                  <a:schemeClr val="accent6"/>
                </a:solidFill>
              </a:rPr>
              <a:t>个字节（记住）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73700" y="982980"/>
            <a:ext cx="249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一帧数据的最大长度</a:t>
            </a:r>
            <a:endParaRPr lang="zh-CN" altLang="en-US"/>
          </a:p>
        </p:txBody>
      </p:sp>
      <p:sp>
        <p:nvSpPr>
          <p:cNvPr id="15" name="右大括号 14"/>
          <p:cNvSpPr/>
          <p:nvPr/>
        </p:nvSpPr>
        <p:spPr>
          <a:xfrm rot="16200000">
            <a:off x="6367145" y="-421005"/>
            <a:ext cx="127635" cy="507174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IP</a:t>
            </a:r>
            <a:r>
              <a:rPr lang="zh-CN" altLang="en-US"/>
              <a:t>层的报文头</a:t>
            </a:r>
            <a:r>
              <a:rPr lang="zh-CN" altLang="en-US"/>
              <a:t>信息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47925" y="1788160"/>
            <a:ext cx="3743325" cy="4351655"/>
          </a:xfrm>
          <a:prstGeom prst="rect">
            <a:avLst/>
          </a:prstGeom>
        </p:spPr>
      </p:pic>
      <p:sp>
        <p:nvSpPr>
          <p:cNvPr id="5" name="右大括号 4"/>
          <p:cNvSpPr/>
          <p:nvPr/>
        </p:nvSpPr>
        <p:spPr>
          <a:xfrm>
            <a:off x="6184900" y="1908810"/>
            <a:ext cx="76200" cy="27190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569075" y="2856865"/>
            <a:ext cx="15252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头信息</a:t>
            </a:r>
            <a:r>
              <a:rPr lang="en-US" altLang="zh-CN"/>
              <a:t>header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6192520" y="1318260"/>
            <a:ext cx="310197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行四个</a:t>
            </a:r>
            <a:r>
              <a:rPr lang="zh-CN" altLang="en-US"/>
              <a:t>字节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头</a:t>
            </a:r>
            <a:r>
              <a:rPr lang="en-US" altLang="zh-CN">
                <a:solidFill>
                  <a:srgbClr val="FF0000"/>
                </a:solidFill>
              </a:rPr>
              <a:t>20</a:t>
            </a:r>
            <a:r>
              <a:rPr lang="zh-CN" altLang="en-US">
                <a:solidFill>
                  <a:srgbClr val="FF0000"/>
                </a:solidFill>
              </a:rPr>
              <a:t>个字节是固定的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规定的就是</a:t>
            </a:r>
            <a:r>
              <a:rPr lang="en-US" altLang="zh-CN">
                <a:solidFill>
                  <a:srgbClr val="FF0000"/>
                </a:solidFill>
              </a:rPr>
              <a:t>IP</a:t>
            </a:r>
            <a:r>
              <a:rPr lang="zh-CN" altLang="en-US">
                <a:solidFill>
                  <a:srgbClr val="FF0000"/>
                </a:solidFill>
              </a:rPr>
              <a:t>协议的具体</a:t>
            </a:r>
            <a:r>
              <a:rPr lang="zh-CN" altLang="en-US">
                <a:solidFill>
                  <a:srgbClr val="FF0000"/>
                </a:solidFill>
              </a:rPr>
              <a:t>字段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右大括号 7"/>
          <p:cNvSpPr/>
          <p:nvPr/>
        </p:nvSpPr>
        <p:spPr>
          <a:xfrm>
            <a:off x="6186170" y="4734560"/>
            <a:ext cx="75565" cy="13188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431280" y="5224780"/>
            <a:ext cx="38246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数据体</a:t>
            </a:r>
            <a:r>
              <a:rPr lang="en-US" altLang="zh-CN"/>
              <a:t>body    </a:t>
            </a:r>
            <a:r>
              <a:rPr lang="zh-CN" altLang="en-US">
                <a:solidFill>
                  <a:srgbClr val="FF0000"/>
                </a:solidFill>
              </a:rPr>
              <a:t>传输层往上的所有信息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3575" y="234823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分片和重组</a:t>
            </a:r>
            <a:r>
              <a:rPr lang="zh-CN" altLang="en-US"/>
              <a:t>有关</a:t>
            </a:r>
            <a:endParaRPr lang="zh-CN" altLang="en-US"/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1771015" y="3352800"/>
            <a:ext cx="973455" cy="163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1771015" y="3787775"/>
            <a:ext cx="973455" cy="163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54075" y="3547745"/>
            <a:ext cx="8159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IP</a:t>
            </a:r>
            <a:r>
              <a:rPr lang="zh-CN" altLang="en-US"/>
              <a:t>地址</a:t>
            </a:r>
            <a:endParaRPr lang="zh-CN" altLang="en-US"/>
          </a:p>
        </p:txBody>
      </p:sp>
      <p:sp>
        <p:nvSpPr>
          <p:cNvPr id="13" name="右大括号 12"/>
          <p:cNvSpPr/>
          <p:nvPr/>
        </p:nvSpPr>
        <p:spPr>
          <a:xfrm rot="16200000">
            <a:off x="4248785" y="50800"/>
            <a:ext cx="76200" cy="340106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978275" y="13182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32</a:t>
            </a:r>
            <a:r>
              <a:rPr lang="zh-CN" altLang="en-US"/>
              <a:t>个</a:t>
            </a:r>
            <a:r>
              <a:rPr lang="en-US" altLang="zh-CN"/>
              <a:t>bit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5" name="墨迹 14"/>
              <p14:cNvContentPartPr/>
              <p14:nvPr/>
            </p14:nvContentPartPr>
            <p14:xfrm>
              <a:off x="3693795" y="3156585"/>
              <a:ext cx="1252855" cy="3460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3693795" y="3156585"/>
                <a:ext cx="125285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6" name="墨迹 15"/>
              <p14:cNvContentPartPr/>
              <p14:nvPr/>
            </p14:nvContentPartPr>
            <p14:xfrm>
              <a:off x="3706495" y="3608070"/>
              <a:ext cx="1270000" cy="4095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5"/>
            </p:blipFill>
            <p:spPr>
              <a:xfrm>
                <a:off x="3706495" y="3608070"/>
                <a:ext cx="1270000" cy="409575"/>
              </a:xfrm>
              <a:prstGeom prst="rect"/>
            </p:spPr>
          </p:pic>
        </mc:Fallback>
      </mc:AlternateContent>
      <p:sp>
        <p:nvSpPr>
          <p:cNvPr id="17" name="文本框 16"/>
          <p:cNvSpPr txBox="1"/>
          <p:nvPr/>
        </p:nvSpPr>
        <p:spPr>
          <a:xfrm>
            <a:off x="5997575" y="783590"/>
            <a:ext cx="3748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IP</a:t>
            </a:r>
            <a:r>
              <a:rPr lang="zh-CN" altLang="en-US"/>
              <a:t>的数据包最大长度为</a:t>
            </a:r>
            <a:r>
              <a:rPr lang="en-US" altLang="zh-CN"/>
              <a:t> 65535</a:t>
            </a:r>
            <a:r>
              <a:rPr lang="zh-CN" altLang="en-US"/>
              <a:t>字节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IP</a:t>
            </a:r>
            <a:r>
              <a:rPr lang="zh-CN" altLang="en-US"/>
              <a:t>地址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3460" y="1793240"/>
            <a:ext cx="7181850" cy="381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37230" y="741045"/>
            <a:ext cx="4247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一般表示</a:t>
            </a:r>
            <a:r>
              <a:rPr lang="en-US" altLang="zh-CN"/>
              <a:t>IP</a:t>
            </a:r>
            <a:r>
              <a:rPr lang="zh-CN" altLang="en-US"/>
              <a:t>地址用</a:t>
            </a:r>
            <a:r>
              <a:rPr lang="zh-CN" altLang="en-US">
                <a:solidFill>
                  <a:srgbClr val="FF0000"/>
                </a:solidFill>
              </a:rPr>
              <a:t>点分十进制</a:t>
            </a:r>
            <a:r>
              <a:rPr lang="zh-CN" altLang="en-US"/>
              <a:t>方式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383405" y="1213485"/>
            <a:ext cx="2308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网络号</a:t>
            </a:r>
            <a:r>
              <a:rPr lang="en-US" altLang="zh-CN"/>
              <a:t> + </a:t>
            </a:r>
            <a:r>
              <a:rPr lang="zh-CN" altLang="en-US"/>
              <a:t>主机号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745980" y="2968625"/>
            <a:ext cx="1209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172.16.0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9793605" y="2188845"/>
            <a:ext cx="723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10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9801225" y="3641725"/>
            <a:ext cx="1239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192.168.2.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383540" y="1558925"/>
            <a:ext cx="1964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IPv4     4</a:t>
            </a:r>
            <a:r>
              <a:rPr lang="zh-CN" altLang="en-US"/>
              <a:t>个字节</a:t>
            </a:r>
            <a:endParaRPr lang="en-US" altLang="zh-CN"/>
          </a:p>
          <a:p>
            <a:r>
              <a:rPr lang="en-US" altLang="zh-CN"/>
              <a:t>IPv6    16</a:t>
            </a:r>
            <a:r>
              <a:rPr lang="zh-CN" altLang="en-US"/>
              <a:t>个字节</a:t>
            </a:r>
            <a:r>
              <a:rPr lang="en-US" altLang="zh-CN"/>
              <a:t>    </a:t>
            </a:r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特殊用途的</a:t>
            </a:r>
            <a:r>
              <a:rPr lang="en-US" altLang="zh-CN"/>
              <a:t>IP</a:t>
            </a:r>
            <a:r>
              <a:rPr lang="zh-CN" altLang="en-US"/>
              <a:t>地址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3890" y="1872615"/>
            <a:ext cx="8363585" cy="3781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2164715" y="2713990"/>
              <a:ext cx="490220" cy="17907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2164715" y="2713990"/>
                <a:ext cx="49022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5551170" y="2730500"/>
              <a:ext cx="954405" cy="603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5551170" y="2730500"/>
                <a:ext cx="95440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5789295" y="2398395"/>
              <a:ext cx="827405" cy="41846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5789295" y="2398395"/>
                <a:ext cx="827405" cy="4184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2224405" y="4566920"/>
              <a:ext cx="647700" cy="6413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2224405" y="4566920"/>
                <a:ext cx="647700" cy="641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4404995" y="4600575"/>
              <a:ext cx="708025" cy="5588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4404995" y="4600575"/>
                <a:ext cx="708025" cy="55880"/>
              </a:xfrm>
              <a:prstGeom prst="rect"/>
            </p:spPr>
          </p:pic>
        </mc:Fallback>
      </mc:AlternateContent>
      <p:sp>
        <p:nvSpPr>
          <p:cNvPr id="9" name="文本框 8"/>
          <p:cNvSpPr txBox="1"/>
          <p:nvPr/>
        </p:nvSpPr>
        <p:spPr>
          <a:xfrm>
            <a:off x="5482590" y="4288155"/>
            <a:ext cx="2658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代表本机</a:t>
            </a:r>
            <a:r>
              <a:rPr lang="en-US" altLang="zh-CN">
                <a:solidFill>
                  <a:schemeClr val="accent6"/>
                </a:solidFill>
              </a:rPr>
              <a:t>  127.0.0.1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06490" y="843280"/>
            <a:ext cx="1972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IPv4    </a:t>
            </a:r>
            <a:r>
              <a:rPr lang="en-US" altLang="zh-CN"/>
              <a:t>vs  IPv6</a:t>
            </a:r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020" y="-132715"/>
            <a:ext cx="10515600" cy="1325563"/>
          </a:xfrm>
        </p:spPr>
        <p:txBody>
          <a:bodyPr/>
          <a:p>
            <a:r>
              <a:rPr lang="zh-CN" altLang="en-US"/>
              <a:t>传输层</a:t>
            </a:r>
            <a:r>
              <a:rPr lang="en-US" altLang="zh-CN"/>
              <a:t>TCP</a:t>
            </a:r>
            <a:r>
              <a:rPr lang="zh-CN" altLang="en-US"/>
              <a:t>协议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70510" y="1048385"/>
            <a:ext cx="21367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/>
              <a:t>TCP</a:t>
            </a:r>
            <a:r>
              <a:rPr lang="zh-CN" altLang="en-US" b="1"/>
              <a:t>头部有</a:t>
            </a:r>
            <a:r>
              <a:rPr lang="en-US" altLang="zh-CN" b="1"/>
              <a:t>20</a:t>
            </a:r>
            <a:r>
              <a:rPr lang="zh-CN" altLang="en-US" b="1"/>
              <a:t>个字节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2775585" y="1048385"/>
            <a:ext cx="18986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每一行有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zh-CN" altLang="en-US">
                <a:solidFill>
                  <a:srgbClr val="FF0000"/>
                </a:solidFill>
              </a:rPr>
              <a:t>个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0510" y="1544320"/>
            <a:ext cx="281495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TCP</a:t>
            </a:r>
            <a:r>
              <a:rPr lang="zh-CN" altLang="en-US"/>
              <a:t>是一个</a:t>
            </a:r>
            <a:r>
              <a:rPr lang="zh-CN" altLang="en-US">
                <a:solidFill>
                  <a:srgbClr val="FF0000"/>
                </a:solidFill>
              </a:rPr>
              <a:t>可靠传输</a:t>
            </a:r>
            <a:r>
              <a:rPr lang="zh-CN" altLang="en-US"/>
              <a:t>的协议</a:t>
            </a:r>
            <a:endParaRPr lang="zh-CN" altLang="en-US"/>
          </a:p>
          <a:p>
            <a:r>
              <a:rPr lang="en-US" altLang="zh-CN"/>
              <a:t>TCP</a:t>
            </a:r>
            <a:r>
              <a:rPr lang="zh-CN" altLang="en-US"/>
              <a:t>是一个</a:t>
            </a:r>
            <a:r>
              <a:rPr lang="zh-CN" altLang="en-US">
                <a:solidFill>
                  <a:srgbClr val="FF0000"/>
                </a:solidFill>
              </a:rPr>
              <a:t>面向连接</a:t>
            </a:r>
            <a:r>
              <a:rPr lang="zh-CN" altLang="en-US"/>
              <a:t>的协议</a:t>
            </a:r>
            <a:endParaRPr lang="zh-CN" altLang="en-US"/>
          </a:p>
          <a:p>
            <a:r>
              <a:rPr lang="en-US" altLang="zh-CN"/>
              <a:t>TCP</a:t>
            </a:r>
            <a:r>
              <a:rPr lang="zh-CN" altLang="en-US"/>
              <a:t>是一个</a:t>
            </a:r>
            <a:r>
              <a:rPr lang="zh-CN" altLang="en-US">
                <a:solidFill>
                  <a:srgbClr val="FF0000"/>
                </a:solidFill>
              </a:rPr>
              <a:t>字节流</a:t>
            </a:r>
            <a:r>
              <a:rPr lang="zh-CN" altLang="en-US"/>
              <a:t>的协议</a:t>
            </a:r>
            <a:endParaRPr lang="zh-CN" altLang="en-US"/>
          </a:p>
          <a:p>
            <a:r>
              <a:rPr lang="en-US" altLang="zh-CN"/>
              <a:t>TCP</a:t>
            </a:r>
            <a:r>
              <a:rPr lang="zh-CN" altLang="en-US"/>
              <a:t>是一个</a:t>
            </a:r>
            <a:r>
              <a:rPr lang="zh-CN" altLang="en-US">
                <a:solidFill>
                  <a:srgbClr val="FF0000"/>
                </a:solidFill>
              </a:rPr>
              <a:t>全双工</a:t>
            </a:r>
            <a:r>
              <a:rPr lang="zh-CN" altLang="en-US"/>
              <a:t>的协议</a:t>
            </a:r>
            <a:endParaRPr lang="zh-CN" altLang="en-US"/>
          </a:p>
          <a:p>
            <a:r>
              <a:rPr lang="en-US" altLang="zh-CN"/>
              <a:t>TCP</a:t>
            </a:r>
            <a:r>
              <a:rPr lang="zh-CN" altLang="en-US"/>
              <a:t>是一个</a:t>
            </a:r>
            <a:r>
              <a:rPr lang="zh-CN" altLang="en-US">
                <a:solidFill>
                  <a:srgbClr val="FF0000"/>
                </a:solidFill>
              </a:rPr>
              <a:t>流量控制</a:t>
            </a:r>
            <a:r>
              <a:rPr lang="zh-CN" altLang="en-US"/>
              <a:t>的协议</a:t>
            </a:r>
            <a:endParaRPr lang="zh-CN" altLang="en-US"/>
          </a:p>
        </p:txBody>
      </p:sp>
      <p:pic>
        <p:nvPicPr>
          <p:cNvPr id="22529" name="图片 1" descr="tcp头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4135" y="1110615"/>
            <a:ext cx="6843395" cy="45034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5379085" y="114300"/>
            <a:ext cx="4182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后续进行开发时，都是在传输层之上的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2" name="墨迹 11"/>
              <p14:cNvContentPartPr/>
              <p14:nvPr/>
            </p14:nvContentPartPr>
            <p14:xfrm>
              <a:off x="6709410" y="2879090"/>
              <a:ext cx="1972310" cy="47879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3"/>
            </p:blipFill>
            <p:spPr>
              <a:xfrm>
                <a:off x="6709410" y="2879090"/>
                <a:ext cx="1972310" cy="478790"/>
              </a:xfrm>
              <a:prstGeom prst="rect"/>
            </p:spPr>
          </p:pic>
        </mc:Fallback>
      </mc:AlternateContent>
      <p:sp>
        <p:nvSpPr>
          <p:cNvPr id="5" name="文本框 4"/>
          <p:cNvSpPr txBox="1"/>
          <p:nvPr/>
        </p:nvSpPr>
        <p:spPr>
          <a:xfrm>
            <a:off x="338455" y="3384550"/>
            <a:ext cx="4390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TCP</a:t>
            </a:r>
            <a:r>
              <a:rPr lang="zh-CN" altLang="en-US"/>
              <a:t>是一个</a:t>
            </a:r>
            <a:r>
              <a:rPr lang="zh-CN" altLang="en-US" b="1">
                <a:solidFill>
                  <a:srgbClr val="FF0000"/>
                </a:solidFill>
              </a:rPr>
              <a:t>二进制</a:t>
            </a:r>
            <a:r>
              <a:rPr lang="zh-CN" altLang="en-US"/>
              <a:t>协议</a:t>
            </a:r>
            <a:r>
              <a:rPr lang="en-US" altLang="zh-CN"/>
              <a:t>  </a:t>
            </a:r>
            <a:r>
              <a:rPr lang="zh-CN" altLang="en-US"/>
              <a:t>需要进行解析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10285" y="4087495"/>
            <a:ext cx="2989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文本</a:t>
            </a:r>
            <a:r>
              <a:rPr lang="zh-CN" altLang="en-US"/>
              <a:t>协议</a:t>
            </a:r>
            <a:r>
              <a:rPr lang="en-US" altLang="zh-CN"/>
              <a:t>   </a:t>
            </a:r>
            <a:r>
              <a:rPr lang="zh-CN" altLang="en-US"/>
              <a:t>字符串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端口号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89355" y="1691005"/>
            <a:ext cx="5183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第一行：源端口号、目的端口号</a:t>
            </a:r>
            <a:r>
              <a:rPr lang="en-US" altLang="zh-CN"/>
              <a:t> </a:t>
            </a: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个字节表示）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333500" y="2346960"/>
            <a:ext cx="5898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源端口号：是发送数据这一端</a:t>
            </a:r>
            <a:r>
              <a:rPr lang="zh-CN" altLang="en-US">
                <a:solidFill>
                  <a:schemeClr val="accent6"/>
                </a:solidFill>
              </a:rPr>
              <a:t>进程所占用的端口号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33500" y="2856865"/>
            <a:ext cx="5898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目的端口号：是接收数据这一端</a:t>
            </a:r>
            <a:r>
              <a:rPr lang="zh-CN" altLang="en-US">
                <a:solidFill>
                  <a:schemeClr val="accent6"/>
                </a:solidFill>
              </a:rPr>
              <a:t>进程所占用的端口号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82065" y="3402965"/>
            <a:ext cx="4311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范围：</a:t>
            </a:r>
            <a:r>
              <a:rPr lang="en-US" altLang="zh-CN"/>
              <a:t> 0  ~  65535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1933575" y="3949065"/>
            <a:ext cx="7879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1024</a:t>
            </a:r>
            <a:r>
              <a:rPr lang="zh-CN" altLang="en-US"/>
              <a:t>以下的端口号不要轻易使用，因为被某些协议设置为</a:t>
            </a:r>
            <a:r>
              <a:rPr lang="zh-CN" altLang="en-US">
                <a:solidFill>
                  <a:schemeClr val="accent6"/>
                </a:solidFill>
              </a:rPr>
              <a:t>默认的端口号</a:t>
            </a:r>
            <a:r>
              <a:rPr lang="zh-CN" altLang="en-US"/>
              <a:t>了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969770" y="4408170"/>
            <a:ext cx="4625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默认端口号一般是给</a:t>
            </a:r>
            <a:r>
              <a:rPr lang="zh-CN" altLang="en-US" b="1">
                <a:solidFill>
                  <a:srgbClr val="FF0000"/>
                </a:solidFill>
              </a:rPr>
              <a:t>服务器</a:t>
            </a:r>
            <a:r>
              <a:rPr lang="zh-CN" altLang="en-US"/>
              <a:t>使用的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61950" y="4826000"/>
            <a:ext cx="630047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HTTP/HTTPS     </a:t>
            </a:r>
            <a:r>
              <a:rPr lang="en-US" altLang="zh-CN">
                <a:solidFill>
                  <a:srgbClr val="FF0000"/>
                </a:solidFill>
              </a:rPr>
              <a:t>80/443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DNS                    53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FTP                     21</a:t>
            </a:r>
            <a:r>
              <a:rPr lang="zh-CN" altLang="en-US">
                <a:solidFill>
                  <a:srgbClr val="FF0000"/>
                </a:solidFill>
              </a:rPr>
              <a:t>（建立连接）</a:t>
            </a:r>
            <a:r>
              <a:rPr lang="en-US" altLang="zh-CN">
                <a:solidFill>
                  <a:srgbClr val="FF0000"/>
                </a:solidFill>
              </a:rPr>
              <a:t>/20(</a:t>
            </a:r>
            <a:r>
              <a:rPr lang="zh-CN" altLang="en-US">
                <a:solidFill>
                  <a:srgbClr val="FF0000"/>
                </a:solidFill>
              </a:rPr>
              <a:t>传输数据</a:t>
            </a:r>
            <a:r>
              <a:rPr lang="en-US" altLang="zh-CN">
                <a:solidFill>
                  <a:srgbClr val="FF0000"/>
                </a:solidFill>
              </a:rPr>
              <a:t>)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SSH                     22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MySQL               3306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18375" y="4612640"/>
            <a:ext cx="4191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客户端</a:t>
            </a:r>
            <a:r>
              <a:rPr lang="zh-CN" altLang="en-US"/>
              <a:t>的端口是</a:t>
            </a:r>
            <a:r>
              <a:rPr lang="zh-CN" altLang="en-US">
                <a:solidFill>
                  <a:srgbClr val="FF0000"/>
                </a:solidFill>
              </a:rPr>
              <a:t>操作系统自动分配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99020" y="2014855"/>
            <a:ext cx="3433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一个端口号可以对应一个进程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99020" y="2546985"/>
            <a:ext cx="3467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一个进程就对应</a:t>
            </a:r>
            <a:r>
              <a:rPr lang="zh-CN" altLang="en-US">
                <a:solidFill>
                  <a:srgbClr val="FF0000"/>
                </a:solidFill>
              </a:rPr>
              <a:t>多个端口号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序号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285240" y="1444625"/>
            <a:ext cx="49491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第二行：序号，占用</a:t>
            </a:r>
            <a:r>
              <a:rPr lang="en-US" altLang="zh-CN"/>
              <a:t>4</a:t>
            </a:r>
            <a:r>
              <a:rPr lang="zh-CN" altLang="en-US"/>
              <a:t>个字节的大小，防止在一个连接中出现重复的序号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285240" y="2183130"/>
            <a:ext cx="4560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对于应用层要发送的数据，</a:t>
            </a:r>
            <a:r>
              <a:rPr lang="zh-CN" altLang="en-US">
                <a:solidFill>
                  <a:schemeClr val="accent6"/>
                </a:solidFill>
              </a:rPr>
              <a:t>按</a:t>
            </a:r>
            <a:r>
              <a:rPr lang="zh-CN" altLang="en-US" b="1">
                <a:solidFill>
                  <a:srgbClr val="FF0000"/>
                </a:solidFill>
              </a:rPr>
              <a:t>字节</a:t>
            </a:r>
            <a:r>
              <a:rPr lang="zh-CN" altLang="en-US">
                <a:solidFill>
                  <a:schemeClr val="accent6"/>
                </a:solidFill>
              </a:rPr>
              <a:t>进行编号，防止数据到达对端之后，发生乱序的情况</a:t>
            </a:r>
            <a:endParaRPr lang="zh-CN" altLang="en-US">
              <a:solidFill>
                <a:schemeClr val="accent6"/>
              </a:solidFill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3"/>
            </p:custDataLst>
          </p:nvPr>
        </p:nvGraphicFramePr>
        <p:xfrm>
          <a:off x="1232535" y="3486150"/>
          <a:ext cx="3175000" cy="495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"/>
                <a:gridCol w="635000"/>
                <a:gridCol w="635000"/>
                <a:gridCol w="635000"/>
                <a:gridCol w="635000"/>
              </a:tblGrid>
              <a:tr h="495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h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o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450340" y="2973070"/>
            <a:ext cx="1882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主机</a:t>
            </a:r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7713980" y="3117850"/>
            <a:ext cx="2032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主机</a:t>
            </a:r>
            <a:r>
              <a:rPr lang="en-US" altLang="zh-CN"/>
              <a:t>B</a:t>
            </a:r>
            <a:endParaRPr lang="en-US" altLang="zh-CN"/>
          </a:p>
        </p:txBody>
      </p:sp>
      <p:graphicFrame>
        <p:nvGraphicFramePr>
          <p:cNvPr id="15" name="表格 14"/>
          <p:cNvGraphicFramePr/>
          <p:nvPr>
            <p:custDataLst>
              <p:tags r:id="rId6"/>
            </p:custDataLst>
          </p:nvPr>
        </p:nvGraphicFramePr>
        <p:xfrm>
          <a:off x="6935470" y="3547110"/>
          <a:ext cx="3171825" cy="495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365"/>
                <a:gridCol w="634365"/>
                <a:gridCol w="634365"/>
                <a:gridCol w="634365"/>
                <a:gridCol w="634365"/>
              </a:tblGrid>
              <a:tr h="495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h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>
            <p:custDataLst>
              <p:tags r:id="rId7"/>
            </p:custDataLst>
          </p:nvPr>
        </p:nvGraphicFramePr>
        <p:xfrm>
          <a:off x="1193800" y="5116830"/>
          <a:ext cx="3175000" cy="495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"/>
                <a:gridCol w="635000"/>
                <a:gridCol w="635000"/>
                <a:gridCol w="635000"/>
                <a:gridCol w="635000"/>
              </a:tblGrid>
              <a:tr h="495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h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o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1379855" y="5686425"/>
            <a:ext cx="3067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1          2          3           4         5</a:t>
            </a:r>
            <a:endParaRPr lang="en-US" altLang="zh-CN"/>
          </a:p>
        </p:txBody>
      </p:sp>
      <p:graphicFrame>
        <p:nvGraphicFramePr>
          <p:cNvPr id="5" name="表格 4"/>
          <p:cNvGraphicFramePr/>
          <p:nvPr>
            <p:custDataLst>
              <p:tags r:id="rId9"/>
            </p:custDataLst>
          </p:nvPr>
        </p:nvGraphicFramePr>
        <p:xfrm>
          <a:off x="6905625" y="5190490"/>
          <a:ext cx="3175000" cy="495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"/>
                <a:gridCol w="635000"/>
                <a:gridCol w="635000"/>
                <a:gridCol w="635000"/>
                <a:gridCol w="635000"/>
              </a:tblGrid>
              <a:tr h="495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h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o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>
            <p:custDataLst>
              <p:tags r:id="rId10"/>
            </p:custDataLst>
          </p:nvPr>
        </p:nvSpPr>
        <p:spPr>
          <a:xfrm>
            <a:off x="7011035" y="5720080"/>
            <a:ext cx="3096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1          2          3           4         5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11"/>
            </p:custDataLst>
          </p:nvPr>
        </p:nvSpPr>
        <p:spPr>
          <a:xfrm>
            <a:off x="6645275" y="473075"/>
            <a:ext cx="40506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</a:t>
            </a:r>
            <a:r>
              <a:rPr lang="en-US" altLang="zh-CN"/>
              <a:t>TCP</a:t>
            </a:r>
            <a:r>
              <a:rPr lang="zh-CN" altLang="en-US"/>
              <a:t>报文头中，序号只有</a:t>
            </a:r>
            <a:r>
              <a:rPr lang="en-US" altLang="zh-CN"/>
              <a:t>1</a:t>
            </a:r>
            <a:r>
              <a:rPr lang="zh-CN" altLang="en-US"/>
              <a:t>个，表示的是待发送数据的第一个序号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6730365" y="1550035"/>
            <a:ext cx="42386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序号的生成采用一个随机算法，所以序号是一个</a:t>
            </a:r>
            <a:r>
              <a:rPr lang="zh-CN" altLang="en-US">
                <a:solidFill>
                  <a:srgbClr val="FF0000"/>
                </a:solidFill>
              </a:rPr>
              <a:t>随机值，之后的数据编号都是按顺序进行递增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确认号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53795" y="1598295"/>
            <a:ext cx="8812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其作用：告诉对端</a:t>
            </a:r>
            <a:r>
              <a:rPr lang="zh-CN" altLang="en-US">
                <a:solidFill>
                  <a:srgbClr val="FF0000"/>
                </a:solidFill>
              </a:rPr>
              <a:t>确认号</a:t>
            </a:r>
            <a:r>
              <a:rPr lang="zh-CN" altLang="en-US"/>
              <a:t>之前的数据已经收到了，可以从</a:t>
            </a:r>
            <a:r>
              <a:rPr lang="zh-CN" altLang="en-US">
                <a:solidFill>
                  <a:schemeClr val="accent6"/>
                </a:solidFill>
              </a:rPr>
              <a:t>确认号</a:t>
            </a:r>
            <a:r>
              <a:rPr lang="zh-CN" altLang="en-US"/>
              <a:t>之后开始发送数据</a:t>
            </a:r>
            <a:endParaRPr lang="zh-CN" altLang="en-US"/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1045210" y="3235325"/>
          <a:ext cx="3175000" cy="495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"/>
                <a:gridCol w="635000"/>
                <a:gridCol w="635000"/>
                <a:gridCol w="635000"/>
                <a:gridCol w="635000"/>
              </a:tblGrid>
              <a:tr h="495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h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o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410335" y="2636520"/>
            <a:ext cx="1724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主机</a:t>
            </a:r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7305040" y="2929890"/>
            <a:ext cx="1724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主机</a:t>
            </a:r>
            <a:r>
              <a:rPr lang="en-US" altLang="zh-CN"/>
              <a:t>B</a:t>
            </a:r>
            <a:endParaRPr lang="en-US" altLang="zh-CN"/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6386195" y="3588385"/>
          <a:ext cx="3175000" cy="495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"/>
                <a:gridCol w="635000"/>
                <a:gridCol w="635000"/>
                <a:gridCol w="635000"/>
                <a:gridCol w="635000"/>
              </a:tblGrid>
              <a:tr h="495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h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o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直接箭头连接符 6"/>
          <p:cNvCxnSpPr/>
          <p:nvPr/>
        </p:nvCxnSpPr>
        <p:spPr>
          <a:xfrm>
            <a:off x="4289425" y="3407410"/>
            <a:ext cx="2002155" cy="374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099185" y="3888740"/>
            <a:ext cx="3067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1          2          3           4         5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6494145" y="4152265"/>
            <a:ext cx="3067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1          2          3           4         5</a:t>
            </a:r>
            <a:endParaRPr lang="en-US" altLang="zh-CN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4004310" y="4183380"/>
            <a:ext cx="2326005" cy="847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11" name="表格 10"/>
          <p:cNvGraphicFramePr/>
          <p:nvPr>
            <p:custDataLst>
              <p:tags r:id="rId5"/>
            </p:custDataLst>
          </p:nvPr>
        </p:nvGraphicFramePr>
        <p:xfrm>
          <a:off x="685165" y="4798060"/>
          <a:ext cx="3175000" cy="495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"/>
                <a:gridCol w="635000"/>
                <a:gridCol w="635000"/>
                <a:gridCol w="635000"/>
                <a:gridCol w="635000"/>
              </a:tblGrid>
              <a:tr h="495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x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i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x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i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907415" y="5434965"/>
            <a:ext cx="2875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6         7        8              9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4587875" y="4450715"/>
            <a:ext cx="1627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传递确认号</a:t>
            </a:r>
            <a:r>
              <a:rPr lang="en-US" altLang="zh-CN">
                <a:solidFill>
                  <a:srgbClr val="FF0000"/>
                </a:solidFill>
              </a:rPr>
              <a:t>6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52220" y="2074545"/>
            <a:ext cx="6734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有了确认号的存在，就可以保证数据是</a:t>
            </a:r>
            <a:r>
              <a:rPr lang="zh-CN" altLang="en-US">
                <a:solidFill>
                  <a:srgbClr val="FF0000"/>
                </a:solidFill>
              </a:rPr>
              <a:t>可靠到达</a:t>
            </a:r>
            <a:r>
              <a:rPr lang="zh-CN" altLang="en-US"/>
              <a:t>的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数据偏移</a:t>
            </a:r>
            <a:r>
              <a:rPr lang="en-US" altLang="zh-CN"/>
              <a:t>  -- </a:t>
            </a:r>
            <a:r>
              <a:rPr lang="zh-CN" altLang="en-US"/>
              <a:t>首部长度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47750" y="1454785"/>
            <a:ext cx="4383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占据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zh-CN" altLang="en-US">
                <a:solidFill>
                  <a:srgbClr val="FF0000"/>
                </a:solidFill>
              </a:rPr>
              <a:t>个</a:t>
            </a:r>
            <a:r>
              <a:rPr lang="en-US" altLang="zh-CN">
                <a:solidFill>
                  <a:srgbClr val="FF0000"/>
                </a:solidFill>
              </a:rPr>
              <a:t>bit</a:t>
            </a:r>
            <a:r>
              <a:rPr lang="zh-CN" altLang="en-US"/>
              <a:t>，用来表示</a:t>
            </a:r>
            <a:r>
              <a:rPr lang="en-US" altLang="zh-CN"/>
              <a:t>TCP</a:t>
            </a:r>
            <a:r>
              <a:rPr lang="zh-CN" altLang="en-US"/>
              <a:t>的报文头长度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219325" y="1977390"/>
            <a:ext cx="3032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5</a:t>
            </a:r>
            <a:r>
              <a:rPr lang="en-US" altLang="zh-CN"/>
              <a:t> - 15</a:t>
            </a:r>
            <a:r>
              <a:rPr lang="zh-CN" altLang="en-US"/>
              <a:t>）</a:t>
            </a:r>
            <a:r>
              <a:rPr lang="en-US" altLang="zh-CN"/>
              <a:t> * 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en-US" altLang="zh-CN"/>
              <a:t>(Base) = 20 - 60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69315" y="2632075"/>
            <a:ext cx="5366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TCP</a:t>
            </a:r>
            <a:r>
              <a:rPr lang="zh-CN" altLang="en-US"/>
              <a:t>的报文头至少是</a:t>
            </a:r>
            <a:r>
              <a:rPr lang="en-US" altLang="zh-CN">
                <a:solidFill>
                  <a:schemeClr val="accent6"/>
                </a:solidFill>
              </a:rPr>
              <a:t>20</a:t>
            </a:r>
            <a:r>
              <a:rPr lang="zh-CN" altLang="en-US"/>
              <a:t>个字节，最多是</a:t>
            </a:r>
            <a:r>
              <a:rPr lang="en-US" altLang="zh-CN">
                <a:solidFill>
                  <a:schemeClr val="accent6"/>
                </a:solidFill>
              </a:rPr>
              <a:t>60</a:t>
            </a:r>
            <a:r>
              <a:rPr lang="zh-CN" altLang="en-US"/>
              <a:t>个字节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38200" y="3382010"/>
            <a:ext cx="4638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这意味着</a:t>
            </a:r>
            <a:r>
              <a:rPr lang="en-US" altLang="zh-CN"/>
              <a:t>TCP</a:t>
            </a:r>
            <a:r>
              <a:rPr lang="zh-CN" altLang="en-US"/>
              <a:t>协议是一个可以</a:t>
            </a:r>
            <a:r>
              <a:rPr lang="zh-CN" altLang="en-US">
                <a:solidFill>
                  <a:schemeClr val="accent6"/>
                </a:solidFill>
              </a:rPr>
              <a:t>扩展</a:t>
            </a:r>
            <a:r>
              <a:rPr lang="zh-CN" altLang="en-US"/>
              <a:t>的协议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TCP</a:t>
            </a:r>
            <a:r>
              <a:rPr lang="zh-CN" altLang="en-US"/>
              <a:t>报文头中的标志位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rgbClr val="FF0000"/>
                </a:solidFill>
              </a:rPr>
              <a:t>FIN </a:t>
            </a:r>
            <a:r>
              <a:rPr lang="en-US" altLang="zh-CN"/>
              <a:t>     </a:t>
            </a:r>
            <a:r>
              <a:rPr lang="zh-CN" altLang="en-US"/>
              <a:t>断开连接的请求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SYN</a:t>
            </a:r>
            <a:r>
              <a:rPr lang="en-US" altLang="zh-CN"/>
              <a:t>     </a:t>
            </a:r>
            <a:r>
              <a:rPr lang="zh-CN" altLang="en-US"/>
              <a:t>建立连接的请求</a:t>
            </a:r>
            <a:endParaRPr lang="zh-CN" altLang="en-US"/>
          </a:p>
          <a:p>
            <a:r>
              <a:rPr lang="en-US" altLang="zh-CN"/>
              <a:t>RST     </a:t>
            </a:r>
            <a:r>
              <a:rPr lang="zh-CN" altLang="en-US"/>
              <a:t>重置连接的请求</a:t>
            </a:r>
            <a:r>
              <a:rPr lang="en-US" altLang="zh-CN"/>
              <a:t>   reset</a:t>
            </a:r>
            <a:endParaRPr lang="zh-CN" altLang="en-US"/>
          </a:p>
          <a:p>
            <a:r>
              <a:rPr lang="en-US" altLang="zh-CN"/>
              <a:t>PSH     </a:t>
            </a:r>
            <a:r>
              <a:rPr lang="zh-CN" altLang="en-US"/>
              <a:t>告诉对端赶紧接收数据，本端还有很多数据要发</a:t>
            </a:r>
            <a:r>
              <a:rPr lang="en-US" altLang="zh-CN"/>
              <a:t>   push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ACK</a:t>
            </a:r>
            <a:r>
              <a:rPr lang="en-US" altLang="zh-CN"/>
              <a:t>    </a:t>
            </a:r>
            <a:r>
              <a:rPr lang="zh-CN" altLang="en-US"/>
              <a:t>确认报文</a:t>
            </a:r>
            <a:endParaRPr lang="zh-CN" altLang="en-US"/>
          </a:p>
          <a:p>
            <a:r>
              <a:rPr lang="en-US" altLang="zh-CN"/>
              <a:t>URG   </a:t>
            </a:r>
            <a:r>
              <a:rPr lang="zh-CN" altLang="en-US"/>
              <a:t>紧急指针有关的标志位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284085" y="1285875"/>
            <a:ext cx="2627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位操作</a:t>
            </a:r>
            <a:r>
              <a:rPr lang="en-US" altLang="zh-CN">
                <a:solidFill>
                  <a:srgbClr val="FF0000"/>
                </a:solidFill>
              </a:rPr>
              <a:t>   1     0 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48460" y="5332730"/>
            <a:ext cx="7075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注意：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当</a:t>
            </a:r>
            <a:r>
              <a:rPr lang="en-US" altLang="zh-CN">
                <a:solidFill>
                  <a:srgbClr val="FF0000"/>
                </a:solidFill>
              </a:rPr>
              <a:t>ACK</a:t>
            </a:r>
            <a:r>
              <a:rPr lang="zh-CN" altLang="en-US">
                <a:solidFill>
                  <a:srgbClr val="FF0000"/>
                </a:solidFill>
              </a:rPr>
              <a:t>标志位被置为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时，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确认号才是有效的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要学习的知识点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计算机网络概述（了解）</a:t>
            </a:r>
            <a:endParaRPr lang="zh-CN" altLang="en-US"/>
          </a:p>
          <a:p>
            <a:r>
              <a:rPr lang="en-US" altLang="zh-CN"/>
              <a:t>TCP</a:t>
            </a:r>
            <a:r>
              <a:rPr lang="zh-CN" altLang="en-US"/>
              <a:t>协议（</a:t>
            </a:r>
            <a:r>
              <a:rPr lang="zh-CN" altLang="en-US">
                <a:solidFill>
                  <a:srgbClr val="FF0000"/>
                </a:solidFill>
              </a:rPr>
              <a:t>重难点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Socket</a:t>
            </a:r>
            <a:r>
              <a:rPr lang="zh-CN" altLang="en-US"/>
              <a:t>编程（</a:t>
            </a:r>
            <a:r>
              <a:rPr lang="zh-CN" altLang="en-US">
                <a:solidFill>
                  <a:srgbClr val="FF0000"/>
                </a:solidFill>
              </a:rPr>
              <a:t>重点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IO</a:t>
            </a:r>
            <a:r>
              <a:rPr lang="zh-CN" altLang="en-US"/>
              <a:t>多路复用机制（</a:t>
            </a:r>
            <a:r>
              <a:rPr lang="zh-CN" altLang="en-US">
                <a:solidFill>
                  <a:srgbClr val="FF0000"/>
                </a:solidFill>
              </a:rPr>
              <a:t>重难点</a:t>
            </a:r>
            <a:r>
              <a:rPr lang="zh-CN" altLang="en-US"/>
              <a:t>）</a:t>
            </a:r>
            <a:endParaRPr lang="zh-CN" altLang="en-US"/>
          </a:p>
          <a:p>
            <a:pPr lvl="1"/>
            <a:r>
              <a:rPr lang="en-US" altLang="zh-CN"/>
              <a:t>select</a:t>
            </a:r>
            <a:endParaRPr lang="en-US" altLang="zh-CN"/>
          </a:p>
          <a:p>
            <a:pPr lvl="1"/>
            <a:r>
              <a:rPr lang="en-US" altLang="zh-CN"/>
              <a:t>epoll</a:t>
            </a:r>
            <a:endParaRPr lang="en-US" altLang="zh-CN"/>
          </a:p>
          <a:p>
            <a:pPr lvl="1"/>
            <a:r>
              <a:rPr lang="zh-CN" altLang="en-US"/>
              <a:t>两者的对比</a:t>
            </a:r>
            <a:endParaRPr lang="zh-CN" altLang="en-US"/>
          </a:p>
          <a:p>
            <a:pPr lvl="0"/>
            <a:r>
              <a:rPr lang="en-US" altLang="zh-CN"/>
              <a:t>HTTP</a:t>
            </a:r>
            <a:r>
              <a:rPr lang="zh-CN" altLang="en-US"/>
              <a:t>协议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908675" y="626745"/>
            <a:ext cx="42519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参考书籍：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TCP/IP</a:t>
            </a:r>
            <a:r>
              <a:rPr lang="zh-CN" altLang="en-US">
                <a:solidFill>
                  <a:srgbClr val="FF0000"/>
                </a:solidFill>
              </a:rPr>
              <a:t>协议卷一</a:t>
            </a:r>
            <a:r>
              <a:rPr lang="en-US" altLang="zh-CN">
                <a:solidFill>
                  <a:srgbClr val="FF0000"/>
                </a:solidFill>
              </a:rPr>
              <a:t>   </a:t>
            </a:r>
            <a:r>
              <a:rPr lang="zh-CN" altLang="en-US">
                <a:solidFill>
                  <a:srgbClr val="FF0000"/>
                </a:solidFill>
              </a:rPr>
              <a:t>偏理论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UNP</a:t>
            </a:r>
            <a:r>
              <a:rPr lang="zh-CN" altLang="en-US">
                <a:solidFill>
                  <a:srgbClr val="FF0000"/>
                </a:solidFill>
              </a:rPr>
              <a:t>（</a:t>
            </a:r>
            <a:r>
              <a:rPr lang="en-US" altLang="zh-CN">
                <a:solidFill>
                  <a:srgbClr val="FF0000"/>
                </a:solidFill>
              </a:rPr>
              <a:t>Unix</a:t>
            </a:r>
            <a:r>
              <a:rPr lang="zh-CN" altLang="en-US">
                <a:solidFill>
                  <a:srgbClr val="FF0000"/>
                </a:solidFill>
              </a:rPr>
              <a:t>网络编程）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偏接口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TCP IP</a:t>
            </a:r>
            <a:r>
              <a:rPr lang="zh-CN" altLang="en-US">
                <a:solidFill>
                  <a:srgbClr val="FF0000"/>
                </a:solidFill>
              </a:rPr>
              <a:t>网络编程</a:t>
            </a:r>
            <a:r>
              <a:rPr lang="en-US" altLang="zh-CN">
                <a:solidFill>
                  <a:srgbClr val="FF0000"/>
                </a:solidFill>
              </a:rPr>
              <a:t>	</a:t>
            </a:r>
            <a:r>
              <a:rPr lang="zh-CN" altLang="en-US">
                <a:solidFill>
                  <a:srgbClr val="FF0000"/>
                </a:solidFill>
              </a:rPr>
              <a:t>有很丰富的图例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63530" y="1231265"/>
            <a:ext cx="1064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查字典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463530" y="1899920"/>
            <a:ext cx="9410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千万不要从头到尾看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窗口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9495" y="1920875"/>
            <a:ext cx="68021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占据的是</a:t>
            </a:r>
            <a:r>
              <a:rPr lang="en-US" altLang="zh-CN"/>
              <a:t>2</a:t>
            </a:r>
            <a:r>
              <a:rPr lang="zh-CN" altLang="en-US"/>
              <a:t>个字节的大小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其作用：告诉对端自己的</a:t>
            </a:r>
            <a:r>
              <a:rPr lang="zh-CN" altLang="en-US" b="1">
                <a:solidFill>
                  <a:srgbClr val="FF0000"/>
                </a:solidFill>
              </a:rPr>
              <a:t>内核</a:t>
            </a:r>
            <a:r>
              <a:rPr lang="zh-CN" altLang="en-US">
                <a:solidFill>
                  <a:srgbClr val="FF0000"/>
                </a:solidFill>
              </a:rPr>
              <a:t>接收缓冲区</a:t>
            </a:r>
            <a:r>
              <a:rPr lang="zh-CN" altLang="en-US"/>
              <a:t>还剩多少空间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39495" y="3160395"/>
            <a:ext cx="4305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如果没有空间的情况下，发送端就不会再发送数据了，这样就起到</a:t>
            </a:r>
            <a:r>
              <a:rPr lang="zh-CN" altLang="en-US">
                <a:solidFill>
                  <a:srgbClr val="FF0000"/>
                </a:solidFill>
              </a:rPr>
              <a:t>流量控制</a:t>
            </a:r>
            <a:r>
              <a:rPr lang="zh-CN" altLang="en-US"/>
              <a:t>的作用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882515" y="562610"/>
            <a:ext cx="3517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与</a:t>
            </a:r>
            <a:r>
              <a:rPr lang="zh-CN" altLang="en-US">
                <a:solidFill>
                  <a:srgbClr val="FF0000"/>
                </a:solidFill>
              </a:rPr>
              <a:t>滑动窗口机制</a:t>
            </a:r>
            <a:r>
              <a:rPr lang="zh-CN" altLang="en-US"/>
              <a:t>有关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39360" y="1264920"/>
            <a:ext cx="36633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发送端有</a:t>
            </a:r>
            <a:r>
              <a:rPr lang="zh-CN" altLang="en-US">
                <a:solidFill>
                  <a:srgbClr val="FF0000"/>
                </a:solidFill>
              </a:rPr>
              <a:t>发送缓冲区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/>
          </a:p>
          <a:p>
            <a:r>
              <a:rPr lang="zh-CN" altLang="en-US"/>
              <a:t>接收端有</a:t>
            </a:r>
            <a:r>
              <a:rPr lang="zh-CN" altLang="en-US">
                <a:solidFill>
                  <a:srgbClr val="FF0000"/>
                </a:solidFill>
              </a:rPr>
              <a:t>接收缓冲区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46555" y="1422400"/>
            <a:ext cx="2928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2^16 - 1  = 65535   </a:t>
            </a:r>
            <a:r>
              <a:rPr lang="en-US" altLang="zh-CN" b="1">
                <a:solidFill>
                  <a:srgbClr val="FF0000"/>
                </a:solidFill>
              </a:rPr>
              <a:t>64K  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1384300" y="5339715"/>
            <a:ext cx="1440180" cy="60896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540115" y="5431790"/>
            <a:ext cx="1184275" cy="553720"/>
          </a:xfrm>
          <a:prstGeom prst="rect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205865" y="4732020"/>
            <a:ext cx="3786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主机</a:t>
            </a:r>
            <a:r>
              <a:rPr lang="en-US" altLang="zh-CN"/>
              <a:t>A   </a:t>
            </a:r>
            <a:r>
              <a:rPr lang="zh-CN" altLang="en-US">
                <a:solidFill>
                  <a:srgbClr val="FF0000"/>
                </a:solidFill>
              </a:rPr>
              <a:t>内核对应</a:t>
            </a:r>
            <a:r>
              <a:rPr lang="zh-CN" altLang="en-US"/>
              <a:t>的发送缓冲区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897495" y="4817110"/>
            <a:ext cx="345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主机</a:t>
            </a:r>
            <a:r>
              <a:rPr lang="en-US" altLang="zh-CN"/>
              <a:t>B  </a:t>
            </a:r>
            <a:r>
              <a:rPr lang="zh-CN" altLang="en-US" b="1">
                <a:solidFill>
                  <a:srgbClr val="FF0000"/>
                </a:solidFill>
              </a:rPr>
              <a:t>内核对应</a:t>
            </a:r>
            <a:r>
              <a:rPr lang="zh-CN" altLang="en-US"/>
              <a:t>的接收缓冲区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495425" y="5524500"/>
            <a:ext cx="1060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hello</a:t>
            </a:r>
            <a:endParaRPr lang="en-US" alt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TCP</a:t>
            </a:r>
            <a:r>
              <a:rPr lang="zh-CN" altLang="en-US"/>
              <a:t>三次握手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24585" y="1665605"/>
            <a:ext cx="4855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TCP</a:t>
            </a:r>
            <a:r>
              <a:rPr lang="zh-CN" altLang="en-US"/>
              <a:t>协议在建立连接时，需要使用</a:t>
            </a:r>
            <a:r>
              <a:rPr lang="en-US" altLang="zh-CN"/>
              <a:t>3</a:t>
            </a:r>
            <a:r>
              <a:rPr lang="zh-CN" altLang="en-US"/>
              <a:t>次握手</a:t>
            </a:r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2683510" y="2900680"/>
            <a:ext cx="34290" cy="3488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268595" y="2955290"/>
            <a:ext cx="34290" cy="3488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321560" y="2291080"/>
            <a:ext cx="932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client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86350" y="2291080"/>
            <a:ext cx="86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server</a:t>
            </a:r>
            <a:endParaRPr lang="en-US" altLang="zh-CN">
              <a:solidFill>
                <a:srgbClr val="FF0000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2802890" y="3143250"/>
            <a:ext cx="2372360" cy="7835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887980" y="2900680"/>
            <a:ext cx="1886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SYN</a:t>
            </a:r>
            <a:r>
              <a:rPr lang="zh-CN" altLang="en-US"/>
              <a:t>报文</a:t>
            </a:r>
            <a:r>
              <a:rPr lang="en-US" altLang="zh-CN"/>
              <a:t>   seq: x</a:t>
            </a:r>
            <a:endParaRPr lang="en-US" altLang="zh-CN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2802890" y="4123055"/>
            <a:ext cx="2411095" cy="5880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867025" y="4008120"/>
            <a:ext cx="20015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SYN</a:t>
            </a:r>
            <a:r>
              <a:rPr lang="zh-CN" altLang="en-US"/>
              <a:t>报文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seq: y 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/>
              <a:t>ACK</a:t>
            </a:r>
            <a:r>
              <a:rPr lang="zh-CN" altLang="en-US"/>
              <a:t>报文</a:t>
            </a:r>
            <a:r>
              <a:rPr lang="en-US" altLang="zh-CN"/>
              <a:t>  ack: x+1</a:t>
            </a:r>
            <a:endParaRPr lang="en-US" altLang="zh-CN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2807335" y="4846955"/>
            <a:ext cx="2427605" cy="7797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952115" y="5170805"/>
            <a:ext cx="2171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ACK</a:t>
            </a:r>
            <a:r>
              <a:rPr lang="zh-CN" altLang="en-US"/>
              <a:t>报文</a:t>
            </a:r>
            <a:r>
              <a:rPr lang="en-US" altLang="zh-CN"/>
              <a:t> ack: </a:t>
            </a:r>
            <a:r>
              <a:rPr lang="en-US" altLang="zh-CN">
                <a:solidFill>
                  <a:schemeClr val="accent4"/>
                </a:solidFill>
              </a:rPr>
              <a:t>y + 1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14010" y="3973830"/>
            <a:ext cx="3640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第二次握手表示</a:t>
            </a:r>
            <a:r>
              <a:rPr lang="en-US" altLang="zh-CN">
                <a:solidFill>
                  <a:srgbClr val="FF0000"/>
                </a:solidFill>
              </a:rPr>
              <a:t>SYN</a:t>
            </a:r>
            <a:r>
              <a:rPr lang="zh-CN" altLang="en-US">
                <a:solidFill>
                  <a:srgbClr val="FF0000"/>
                </a:solidFill>
              </a:rPr>
              <a:t>和</a:t>
            </a:r>
            <a:r>
              <a:rPr lang="en-US" altLang="zh-CN">
                <a:solidFill>
                  <a:srgbClr val="FF0000"/>
                </a:solidFill>
              </a:rPr>
              <a:t>ACK</a:t>
            </a:r>
            <a:r>
              <a:rPr lang="zh-CN" altLang="en-US">
                <a:solidFill>
                  <a:srgbClr val="FF0000"/>
                </a:solidFill>
              </a:rPr>
              <a:t>标志位都被置为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了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8855" y="282575"/>
            <a:ext cx="10515600" cy="1325563"/>
          </a:xfrm>
        </p:spPr>
        <p:txBody>
          <a:bodyPr/>
          <a:p>
            <a:r>
              <a:rPr lang="zh-CN" altLang="en-US"/>
              <a:t>问题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72440" y="1490980"/>
            <a:ext cx="5814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Q1: </a:t>
            </a:r>
            <a:r>
              <a:rPr lang="zh-CN" altLang="en-US"/>
              <a:t>建立连接时，为什么要采用</a:t>
            </a:r>
            <a:r>
              <a:rPr lang="en-US" altLang="zh-CN"/>
              <a:t>3</a:t>
            </a:r>
            <a:r>
              <a:rPr lang="zh-CN" altLang="en-US"/>
              <a:t>次握手呢？</a:t>
            </a:r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6410960" y="2900680"/>
            <a:ext cx="46990" cy="3847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8996045" y="2955290"/>
            <a:ext cx="26035" cy="37706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049010" y="2291080"/>
            <a:ext cx="932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client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13800" y="2291080"/>
            <a:ext cx="86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server</a:t>
            </a:r>
            <a:endParaRPr lang="en-US" altLang="zh-CN">
              <a:solidFill>
                <a:srgbClr val="FF0000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6530340" y="3143250"/>
            <a:ext cx="1324610" cy="4133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772910" y="2955290"/>
            <a:ext cx="1886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SYN</a:t>
            </a:r>
            <a:r>
              <a:rPr lang="zh-CN" altLang="en-US">
                <a:solidFill>
                  <a:schemeClr val="accent4"/>
                </a:solidFill>
              </a:rPr>
              <a:t>报文</a:t>
            </a:r>
            <a:r>
              <a:rPr lang="en-US" altLang="zh-CN">
                <a:solidFill>
                  <a:schemeClr val="accent4"/>
                </a:solidFill>
              </a:rPr>
              <a:t>   </a:t>
            </a:r>
            <a:endParaRPr lang="en-US" altLang="zh-CN">
              <a:solidFill>
                <a:schemeClr val="accent4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6534150" y="4744085"/>
            <a:ext cx="2411095" cy="5880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72440" y="2118995"/>
            <a:ext cx="4749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换一个问法：如果仅仅只是</a:t>
            </a:r>
            <a:r>
              <a:rPr lang="zh-CN" altLang="en-US">
                <a:solidFill>
                  <a:srgbClr val="FF0000"/>
                </a:solidFill>
              </a:rPr>
              <a:t>采用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次握手</a:t>
            </a:r>
            <a:r>
              <a:rPr lang="zh-CN" altLang="en-US"/>
              <a:t>，是否可以认为连接已经建立好了呢？</a:t>
            </a:r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6491605" y="3779520"/>
            <a:ext cx="2453640" cy="9613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563995" y="3966210"/>
            <a:ext cx="2057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第二次重发</a:t>
            </a:r>
            <a:r>
              <a:rPr lang="en-US" altLang="zh-CN"/>
              <a:t>SYN</a:t>
            </a:r>
            <a:endParaRPr lang="en-US" altLang="zh-CN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8029575" y="5711825"/>
            <a:ext cx="873125" cy="342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9236710" y="5440045"/>
            <a:ext cx="2955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被延迟的</a:t>
            </a:r>
            <a:r>
              <a:rPr lang="en-US" altLang="zh-CN">
                <a:solidFill>
                  <a:srgbClr val="FF0000"/>
                </a:solidFill>
              </a:rPr>
              <a:t>SYN</a:t>
            </a:r>
            <a:r>
              <a:rPr lang="zh-CN" altLang="en-US">
                <a:solidFill>
                  <a:srgbClr val="FF0000"/>
                </a:solidFill>
              </a:rPr>
              <a:t>报文</a:t>
            </a:r>
            <a:r>
              <a:rPr lang="zh-CN" altLang="en-US"/>
              <a:t>此时</a:t>
            </a:r>
            <a:endParaRPr lang="zh-CN" altLang="en-US"/>
          </a:p>
          <a:p>
            <a:r>
              <a:rPr lang="zh-CN" altLang="en-US"/>
              <a:t>到达了服务器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8209915" y="5549265"/>
            <a:ext cx="680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SYN</a:t>
            </a:r>
            <a:endParaRPr lang="en-US" altLang="zh-CN">
              <a:solidFill>
                <a:schemeClr val="accent4"/>
              </a:solidFill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H="1">
            <a:off x="6772910" y="6251575"/>
            <a:ext cx="2089785" cy="259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907155" y="407670"/>
            <a:ext cx="1677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高频考点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2270" y="3094990"/>
            <a:ext cx="45885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情况</a:t>
            </a:r>
            <a:r>
              <a:rPr lang="en-US" altLang="zh-CN"/>
              <a:t>1</a:t>
            </a:r>
            <a:r>
              <a:rPr lang="zh-CN" altLang="en-US"/>
              <a:t>：当</a:t>
            </a:r>
            <a:r>
              <a:rPr lang="en-US" altLang="zh-CN"/>
              <a:t>client</a:t>
            </a:r>
            <a:r>
              <a:rPr lang="zh-CN" altLang="en-US"/>
              <a:t>第一次发送</a:t>
            </a:r>
            <a:r>
              <a:rPr lang="en-US" altLang="zh-CN"/>
              <a:t>SYN</a:t>
            </a:r>
            <a:r>
              <a:rPr lang="zh-CN" altLang="en-US"/>
              <a:t>报文时，该</a:t>
            </a:r>
            <a:r>
              <a:rPr lang="en-US" altLang="zh-CN"/>
              <a:t>SYN</a:t>
            </a:r>
            <a:r>
              <a:rPr lang="zh-CN" altLang="en-US"/>
              <a:t>报文没有立刻到达</a:t>
            </a:r>
            <a:r>
              <a:rPr lang="en-US" altLang="zh-CN"/>
              <a:t>server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client</a:t>
            </a:r>
            <a:r>
              <a:rPr lang="zh-CN" altLang="en-US"/>
              <a:t>会重发</a:t>
            </a:r>
            <a:r>
              <a:rPr lang="en-US" altLang="zh-CN"/>
              <a:t>SYN</a:t>
            </a:r>
            <a:r>
              <a:rPr lang="zh-CN" altLang="en-US"/>
              <a:t>报文，被</a:t>
            </a:r>
            <a:r>
              <a:rPr lang="en-US" altLang="zh-CN"/>
              <a:t>server</a:t>
            </a:r>
            <a:r>
              <a:rPr lang="zh-CN" altLang="en-US"/>
              <a:t>接收并进行了相应的处理，之后</a:t>
            </a:r>
            <a:r>
              <a:rPr lang="zh-CN" altLang="en-US">
                <a:solidFill>
                  <a:srgbClr val="FF0000"/>
                </a:solidFill>
              </a:rPr>
              <a:t>连接断开</a:t>
            </a:r>
            <a:r>
              <a:rPr lang="zh-CN" altLang="en-US"/>
              <a:t>了。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82270" y="4972685"/>
            <a:ext cx="53213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此时第一次发送的</a:t>
            </a:r>
            <a:r>
              <a:rPr lang="en-US" altLang="zh-CN"/>
              <a:t>SYN</a:t>
            </a:r>
            <a:r>
              <a:rPr lang="zh-CN" altLang="en-US"/>
              <a:t>报文又被</a:t>
            </a:r>
            <a:r>
              <a:rPr lang="en-US" altLang="zh-CN"/>
              <a:t>server</a:t>
            </a:r>
            <a:r>
              <a:rPr lang="zh-CN" altLang="en-US"/>
              <a:t>接到了，</a:t>
            </a:r>
            <a:r>
              <a:rPr lang="en-US" altLang="zh-CN"/>
              <a:t>server</a:t>
            </a:r>
            <a:r>
              <a:rPr lang="zh-CN" altLang="en-US"/>
              <a:t>端会认为这是一个新的连接请求，给</a:t>
            </a:r>
            <a:r>
              <a:rPr lang="en-US" altLang="zh-CN"/>
              <a:t>client</a:t>
            </a:r>
            <a:r>
              <a:rPr lang="zh-CN" altLang="en-US"/>
              <a:t>发送</a:t>
            </a:r>
            <a:r>
              <a:rPr lang="en-US" altLang="zh-CN"/>
              <a:t>ACK</a:t>
            </a:r>
            <a:r>
              <a:rPr lang="zh-CN" altLang="en-US"/>
              <a:t>，</a:t>
            </a:r>
            <a:r>
              <a:rPr lang="en-US" altLang="zh-CN"/>
              <a:t>server</a:t>
            </a:r>
            <a:r>
              <a:rPr lang="zh-CN" altLang="en-US"/>
              <a:t>会认为连接已经建立，等待客户端发送数据过来。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</a:t>
            </a:r>
            <a:r>
              <a:rPr lang="en-US" altLang="zh-CN"/>
              <a:t>client</a:t>
            </a:r>
            <a:r>
              <a:rPr lang="zh-CN" altLang="en-US"/>
              <a:t>并没有真正发起新的连接，不会发送数据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8855" y="282575"/>
            <a:ext cx="10515600" cy="1325563"/>
          </a:xfrm>
        </p:spPr>
        <p:txBody>
          <a:bodyPr/>
          <a:p>
            <a:r>
              <a:rPr lang="zh-CN" altLang="en-US"/>
              <a:t>问题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72440" y="1490980"/>
            <a:ext cx="5814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Q1: </a:t>
            </a:r>
            <a:r>
              <a:rPr lang="zh-CN" altLang="en-US"/>
              <a:t>建立连接时，为什么要采用</a:t>
            </a:r>
            <a:r>
              <a:rPr lang="en-US" altLang="zh-CN"/>
              <a:t>3</a:t>
            </a:r>
            <a:r>
              <a:rPr lang="zh-CN" altLang="en-US"/>
              <a:t>次握手呢？</a:t>
            </a:r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6410960" y="2900680"/>
            <a:ext cx="46990" cy="38474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8996045" y="2955290"/>
            <a:ext cx="26035" cy="37706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049010" y="2291080"/>
            <a:ext cx="932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client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13800" y="2291080"/>
            <a:ext cx="86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server</a:t>
            </a:r>
            <a:endParaRPr lang="en-US" altLang="zh-CN">
              <a:solidFill>
                <a:srgbClr val="FF0000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7671435" y="4103370"/>
            <a:ext cx="1282065" cy="530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499860" y="2988945"/>
            <a:ext cx="2453640" cy="9613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938645" y="2988945"/>
            <a:ext cx="2057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SYN</a:t>
            </a:r>
            <a:r>
              <a:rPr lang="zh-CN" altLang="en-US"/>
              <a:t>报文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501255" y="4184650"/>
            <a:ext cx="1009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ACK</a:t>
            </a:r>
            <a:endParaRPr lang="en-US" altLang="zh-CN"/>
          </a:p>
        </p:txBody>
      </p:sp>
      <p:sp>
        <p:nvSpPr>
          <p:cNvPr id="31" name="文本框 30"/>
          <p:cNvSpPr txBox="1"/>
          <p:nvPr/>
        </p:nvSpPr>
        <p:spPr>
          <a:xfrm>
            <a:off x="3796665" y="237490"/>
            <a:ext cx="1677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高频考点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5930" y="2142490"/>
            <a:ext cx="4404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假设两次握手可以建立连接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06730" y="2943225"/>
            <a:ext cx="4477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情况</a:t>
            </a:r>
            <a:r>
              <a:rPr lang="en-US" altLang="zh-CN"/>
              <a:t>2</a:t>
            </a:r>
            <a:r>
              <a:rPr lang="zh-CN" altLang="en-US"/>
              <a:t>：</a:t>
            </a:r>
            <a:r>
              <a:rPr lang="en-US" altLang="zh-CN"/>
              <a:t> server</a:t>
            </a:r>
            <a:r>
              <a:rPr lang="zh-CN" altLang="en-US"/>
              <a:t>端回复的</a:t>
            </a:r>
            <a:r>
              <a:rPr lang="en-US" altLang="zh-CN"/>
              <a:t>ACK</a:t>
            </a:r>
            <a:r>
              <a:rPr lang="zh-CN" altLang="en-US"/>
              <a:t>报文丢失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72440" y="3743960"/>
            <a:ext cx="52946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server</a:t>
            </a:r>
            <a:r>
              <a:rPr lang="zh-CN" altLang="en-US"/>
              <a:t>会认为连接已经建立，因为第二次握手已经完成了，等待</a:t>
            </a:r>
            <a:r>
              <a:rPr lang="en-US" altLang="zh-CN"/>
              <a:t>client</a:t>
            </a:r>
            <a:r>
              <a:rPr lang="zh-CN" altLang="en-US"/>
              <a:t>发送数据，这样会造成服务器资源的浪费。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client</a:t>
            </a:r>
            <a:r>
              <a:rPr lang="zh-CN" altLang="en-US"/>
              <a:t>根本就没有收到</a:t>
            </a:r>
            <a:r>
              <a:rPr lang="en-US" altLang="zh-CN"/>
              <a:t>ACK</a:t>
            </a:r>
            <a:r>
              <a:rPr lang="zh-CN" altLang="en-US"/>
              <a:t>，连接并没有建立的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115" y="54610"/>
            <a:ext cx="10515600" cy="984885"/>
          </a:xfrm>
        </p:spPr>
        <p:txBody>
          <a:bodyPr/>
          <a:p>
            <a:r>
              <a:rPr lang="en-US" altLang="zh-CN" sz="2800"/>
              <a:t>Wireshark</a:t>
            </a:r>
            <a:endParaRPr lang="en-US" altLang="zh-CN" sz="28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99920" y="285750"/>
            <a:ext cx="9983470" cy="59442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序号</a:t>
            </a:r>
            <a:r>
              <a:rPr lang="en-US" altLang="zh-CN"/>
              <a:t> -- </a:t>
            </a:r>
            <a:r>
              <a:rPr lang="zh-CN" altLang="en-US"/>
              <a:t>随机生成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3155" y="1941830"/>
            <a:ext cx="6897370" cy="24295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SYN</a:t>
            </a:r>
            <a:r>
              <a:rPr lang="zh-CN" altLang="en-US"/>
              <a:t>报文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1235" y="1823720"/>
            <a:ext cx="553085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选项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5845" y="2042795"/>
            <a:ext cx="7147560" cy="245364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V="1">
            <a:off x="3637915" y="587375"/>
            <a:ext cx="805180" cy="18783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174490" y="272415"/>
            <a:ext cx="4805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MSS   </a:t>
            </a:r>
            <a:r>
              <a:rPr lang="en-US" altLang="zh-CN"/>
              <a:t>TCP</a:t>
            </a:r>
            <a:r>
              <a:rPr lang="zh-CN" altLang="en-US"/>
              <a:t>报文的最大数据长度是</a:t>
            </a:r>
            <a:r>
              <a:rPr lang="en-US" altLang="zh-CN">
                <a:solidFill>
                  <a:srgbClr val="FF0000"/>
                </a:solidFill>
              </a:rPr>
              <a:t>1460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13325" y="749300"/>
            <a:ext cx="3740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MSS = MTU - TCP</a:t>
            </a:r>
            <a:r>
              <a:rPr lang="zh-CN" altLang="en-US"/>
              <a:t>头</a:t>
            </a:r>
            <a:r>
              <a:rPr lang="en-US" altLang="zh-CN"/>
              <a:t> - IP</a:t>
            </a:r>
            <a:r>
              <a:rPr lang="zh-CN" altLang="en-US"/>
              <a:t>头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6146800" y="3355975"/>
            <a:ext cx="1703705" cy="545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072120" y="3688715"/>
            <a:ext cx="30454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窗口的基数</a:t>
            </a:r>
            <a:r>
              <a:rPr lang="en-US" altLang="zh-CN"/>
              <a:t>:256</a:t>
            </a:r>
            <a:endParaRPr lang="en-US" altLang="zh-CN"/>
          </a:p>
          <a:p>
            <a:r>
              <a:rPr lang="zh-CN" altLang="en-US"/>
              <a:t>窗口所指定的缓冲区空间：</a:t>
            </a:r>
            <a:r>
              <a:rPr lang="en-US" altLang="zh-CN"/>
              <a:t>       </a:t>
            </a:r>
            <a:r>
              <a:rPr lang="en-US" altLang="zh-CN">
                <a:solidFill>
                  <a:srgbClr val="FF0000"/>
                </a:solidFill>
              </a:rPr>
              <a:t>winsize * 256  </a:t>
            </a:r>
            <a:endParaRPr lang="en-US" altLang="zh-CN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3655060" y="4233545"/>
            <a:ext cx="514985" cy="7245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055110" y="5026025"/>
            <a:ext cx="3079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选择性确认</a:t>
            </a:r>
            <a:r>
              <a:rPr lang="zh-CN" altLang="en-US"/>
              <a:t>（数据重传机制）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重传机制</a:t>
            </a:r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2176780" y="2421255"/>
            <a:ext cx="34290" cy="3488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761865" y="2475865"/>
            <a:ext cx="34290" cy="3488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814830" y="1811655"/>
            <a:ext cx="932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client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79620" y="1811655"/>
            <a:ext cx="86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server</a:t>
            </a:r>
            <a:endParaRPr lang="en-US" altLang="zh-CN">
              <a:solidFill>
                <a:srgbClr val="FF0000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2296160" y="2663825"/>
            <a:ext cx="2372360" cy="7835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381250" y="2421255"/>
            <a:ext cx="1886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SYN</a:t>
            </a:r>
            <a:r>
              <a:rPr lang="zh-CN" altLang="en-US"/>
              <a:t>报文</a:t>
            </a:r>
            <a:r>
              <a:rPr lang="en-US" altLang="zh-CN"/>
              <a:t>   seq: x</a:t>
            </a:r>
            <a:endParaRPr lang="en-US" altLang="zh-CN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2296160" y="3643630"/>
            <a:ext cx="2411095" cy="5880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360295" y="3528695"/>
            <a:ext cx="20015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SYN</a:t>
            </a:r>
            <a:r>
              <a:rPr lang="zh-CN" altLang="en-US"/>
              <a:t>报文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seq: y 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/>
              <a:t>ACK</a:t>
            </a:r>
            <a:r>
              <a:rPr lang="zh-CN" altLang="en-US"/>
              <a:t>报文</a:t>
            </a:r>
            <a:r>
              <a:rPr lang="en-US" altLang="zh-CN"/>
              <a:t>  ack: x+1</a:t>
            </a:r>
            <a:endParaRPr lang="en-US" altLang="zh-CN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2300605" y="4367530"/>
            <a:ext cx="2427605" cy="7797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445385" y="4691380"/>
            <a:ext cx="2171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ACK</a:t>
            </a:r>
            <a:r>
              <a:rPr lang="zh-CN" altLang="en-US"/>
              <a:t>报文</a:t>
            </a:r>
            <a:r>
              <a:rPr lang="en-US" altLang="zh-CN"/>
              <a:t> ack: </a:t>
            </a:r>
            <a:r>
              <a:rPr lang="en-US" altLang="zh-CN">
                <a:solidFill>
                  <a:schemeClr val="accent4"/>
                </a:solidFill>
              </a:rPr>
              <a:t>y + 1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53505" y="890270"/>
            <a:ext cx="3910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Round-Trip Time 往返时延，简称</a:t>
            </a:r>
            <a:r>
              <a:rPr lang="en-US" altLang="zh-CN">
                <a:solidFill>
                  <a:srgbClr val="FF0000"/>
                </a:solidFill>
              </a:rPr>
              <a:t>RTT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53505" y="1673225"/>
            <a:ext cx="54724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超时重传时间是以 </a:t>
            </a:r>
            <a:r>
              <a:rPr lang="zh-CN" altLang="en-US">
                <a:solidFill>
                  <a:srgbClr val="FF0000"/>
                </a:solidFill>
              </a:rPr>
              <a:t>RTO </a:t>
            </a:r>
            <a:r>
              <a:rPr lang="zh-CN" altLang="en-US"/>
              <a:t>表示</a:t>
            </a:r>
            <a:endParaRPr lang="zh-CN" altLang="en-US"/>
          </a:p>
          <a:p>
            <a:r>
              <a:rPr lang="zh-CN" altLang="en-US"/>
              <a:t>（Retransmission Timeout 超时重传时间）</a:t>
            </a:r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298450" y="2616200"/>
            <a:ext cx="1734185" cy="4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72415" y="4302125"/>
            <a:ext cx="1734185" cy="4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0615930" y="895350"/>
            <a:ext cx="1118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动态的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803900" y="3079115"/>
            <a:ext cx="1755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RTO &gt; RTT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90" y="3275330"/>
            <a:ext cx="1646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RTT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快速重传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40560" y="1553210"/>
            <a:ext cx="5630545" cy="48221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054975" y="3905885"/>
            <a:ext cx="3228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问题：不确定要重传哪些数据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093075" y="4493895"/>
            <a:ext cx="33699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此时的方案：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可以选择</a:t>
            </a:r>
            <a:r>
              <a:rPr lang="zh-CN" altLang="en-US">
                <a:solidFill>
                  <a:srgbClr val="FF0000"/>
                </a:solidFill>
              </a:rPr>
              <a:t>重传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/>
              <a:t>2. </a:t>
            </a:r>
            <a:r>
              <a:rPr lang="zh-CN" altLang="en-US"/>
              <a:t>可以选择重传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 3</a:t>
            </a:r>
            <a:r>
              <a:rPr lang="zh-CN" altLang="en-US"/>
              <a:t>，</a:t>
            </a:r>
            <a:r>
              <a:rPr lang="en-US" altLang="zh-CN"/>
              <a:t> 4</a:t>
            </a:r>
            <a:r>
              <a:rPr lang="zh-CN" altLang="en-US"/>
              <a:t>，</a:t>
            </a:r>
            <a:r>
              <a:rPr lang="en-US" altLang="zh-CN"/>
              <a:t> 5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093075" y="5801360"/>
            <a:ext cx="1976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该如何确定呢？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发展历史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Internet</a:t>
            </a:r>
            <a:r>
              <a:rPr lang="zh-CN" altLang="en-US"/>
              <a:t>前身</a:t>
            </a:r>
            <a:r>
              <a:rPr lang="en-US" altLang="zh-CN"/>
              <a:t>      ---&gt; </a:t>
            </a:r>
            <a:r>
              <a:rPr lang="zh-CN" altLang="en-US"/>
              <a:t>美国国防部搞出来的</a:t>
            </a:r>
            <a:r>
              <a:rPr lang="en-US" altLang="zh-CN"/>
              <a:t> ARPANET </a:t>
            </a:r>
            <a:r>
              <a:rPr lang="zh-CN" altLang="en-US"/>
              <a:t>军用</a:t>
            </a:r>
            <a:r>
              <a:rPr lang="en-US" altLang="zh-CN"/>
              <a:t>  </a:t>
            </a:r>
            <a:r>
              <a:rPr lang="en-US" altLang="zh-CN">
                <a:solidFill>
                  <a:srgbClr val="FF0000"/>
                </a:solidFill>
              </a:rPr>
              <a:t>1969</a:t>
            </a:r>
            <a:r>
              <a:rPr lang="zh-CN" altLang="en-US">
                <a:solidFill>
                  <a:srgbClr val="FF0000"/>
                </a:solidFill>
              </a:rPr>
              <a:t>年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民用部分发展成了</a:t>
            </a:r>
            <a:r>
              <a:rPr lang="en-US" altLang="zh-CN">
                <a:solidFill>
                  <a:srgbClr val="FF0000"/>
                </a:solidFill>
              </a:rPr>
              <a:t>Internet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TCP/IP</a:t>
            </a:r>
            <a:r>
              <a:rPr lang="zh-CN" altLang="en-US">
                <a:solidFill>
                  <a:srgbClr val="FF0000"/>
                </a:solidFill>
              </a:rPr>
              <a:t>协议族</a:t>
            </a:r>
            <a:r>
              <a:rPr lang="en-US" altLang="zh-CN">
                <a:solidFill>
                  <a:srgbClr val="FF0000"/>
                </a:solidFill>
              </a:rPr>
              <a:t>    --&gt;   1974</a:t>
            </a:r>
            <a:r>
              <a:rPr lang="zh-CN" altLang="en-US">
                <a:solidFill>
                  <a:srgbClr val="FF0000"/>
                </a:solidFill>
              </a:rPr>
              <a:t>年诞生了</a:t>
            </a:r>
            <a:r>
              <a:rPr lang="en-US" altLang="zh-CN">
                <a:solidFill>
                  <a:srgbClr val="FF0000"/>
                </a:solidFill>
              </a:rPr>
              <a:t> --&gt; 1984</a:t>
            </a:r>
            <a:r>
              <a:rPr lang="zh-CN" altLang="en-US">
                <a:solidFill>
                  <a:srgbClr val="FF0000"/>
                </a:solidFill>
              </a:rPr>
              <a:t>年才真正被</a:t>
            </a:r>
            <a:r>
              <a:rPr lang="en-US" altLang="zh-CN">
                <a:solidFill>
                  <a:srgbClr val="FF0000"/>
                </a:solidFill>
              </a:rPr>
              <a:t>arpanet</a:t>
            </a:r>
            <a:r>
              <a:rPr lang="zh-CN" altLang="en-US">
                <a:solidFill>
                  <a:srgbClr val="FF0000"/>
                </a:solidFill>
              </a:rPr>
              <a:t>使用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民用之后，先在高校研究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推广到全球使用</a:t>
            </a:r>
            <a:r>
              <a:rPr lang="en-US" altLang="zh-CN">
                <a:solidFill>
                  <a:srgbClr val="FF0000"/>
                </a:solidFill>
              </a:rPr>
              <a:t>  --&gt; </a:t>
            </a:r>
            <a:r>
              <a:rPr lang="zh-CN" altLang="en-US">
                <a:solidFill>
                  <a:srgbClr val="FF0000"/>
                </a:solidFill>
              </a:rPr>
              <a:t>标准化工作</a:t>
            </a:r>
            <a:r>
              <a:rPr lang="en-US" altLang="zh-CN">
                <a:solidFill>
                  <a:srgbClr val="FF0000"/>
                </a:solidFill>
              </a:rPr>
              <a:t> --&gt; ISO(</a:t>
            </a:r>
            <a:r>
              <a:rPr lang="zh-CN" altLang="en-US">
                <a:solidFill>
                  <a:srgbClr val="FF0000"/>
                </a:solidFill>
              </a:rPr>
              <a:t>国际标准化组织</a:t>
            </a:r>
            <a:r>
              <a:rPr lang="en-US" altLang="zh-CN">
                <a:solidFill>
                  <a:srgbClr val="FF0000"/>
                </a:solidFill>
              </a:rPr>
              <a:t>)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1984年，ISO发布了著名的  ISO/IEC 7498标准   </a:t>
            </a:r>
            <a:endParaRPr lang="en-US" altLang="zh-CN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chemeClr val="tx1"/>
                </a:solidFill>
              </a:rPr>
              <a:t>--&gt; </a:t>
            </a:r>
            <a:r>
              <a:rPr lang="zh-CN" altLang="en-US">
                <a:solidFill>
                  <a:schemeClr val="tx1"/>
                </a:solidFill>
              </a:rPr>
              <a:t>标准的发布与商用是脱节的</a:t>
            </a:r>
            <a:r>
              <a:rPr lang="en-US" altLang="zh-CN">
                <a:solidFill>
                  <a:schemeClr val="tx1"/>
                </a:solidFill>
              </a:rPr>
              <a:t>     </a:t>
            </a:r>
            <a:r>
              <a:rPr lang="zh-CN" altLang="en-US">
                <a:solidFill>
                  <a:schemeClr val="tx1"/>
                </a:solidFill>
              </a:rPr>
              <a:t>与工业体系有所差别</a:t>
            </a:r>
            <a:r>
              <a:rPr lang="en-US" altLang="zh-CN">
                <a:solidFill>
                  <a:schemeClr val="tx1"/>
                </a:solidFill>
              </a:rPr>
              <a:t>    4/5</a:t>
            </a:r>
            <a:r>
              <a:rPr lang="zh-CN" altLang="en-US">
                <a:solidFill>
                  <a:schemeClr val="tx1"/>
                </a:solidFill>
              </a:rPr>
              <a:t>层协议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OSI </a:t>
            </a:r>
            <a:r>
              <a:rPr lang="zh-CN" altLang="en-US">
                <a:solidFill>
                  <a:srgbClr val="FF0000"/>
                </a:solidFill>
              </a:rPr>
              <a:t>（</a:t>
            </a:r>
            <a:r>
              <a:rPr lang="en-US" altLang="zh-CN">
                <a:solidFill>
                  <a:srgbClr val="FF0000"/>
                </a:solidFill>
              </a:rPr>
              <a:t>Open System Interconnection Model</a:t>
            </a:r>
            <a:r>
              <a:rPr lang="zh-CN" altLang="en-US">
                <a:solidFill>
                  <a:srgbClr val="FF0000"/>
                </a:solidFill>
              </a:rPr>
              <a:t>）</a:t>
            </a:r>
            <a:r>
              <a:rPr lang="en-US" altLang="zh-CN">
                <a:solidFill>
                  <a:srgbClr val="FF0000"/>
                </a:solidFill>
              </a:rPr>
              <a:t>  </a:t>
            </a:r>
            <a:r>
              <a:rPr lang="en-US" altLang="zh-CN">
                <a:solidFill>
                  <a:schemeClr val="tx1"/>
                </a:solidFill>
              </a:rPr>
              <a:t>7</a:t>
            </a:r>
            <a:r>
              <a:rPr lang="zh-CN" altLang="en-US">
                <a:solidFill>
                  <a:schemeClr val="tx1"/>
                </a:solidFill>
              </a:rPr>
              <a:t>层协议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SACK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1890" y="1141730"/>
            <a:ext cx="8905875" cy="52330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8305" y="1618615"/>
            <a:ext cx="4046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Selective Acknowledgment 选择性确认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滑动窗口机制</a:t>
            </a:r>
            <a:r>
              <a:rPr lang="en-US" altLang="zh-CN"/>
              <a:t> -- </a:t>
            </a:r>
            <a:r>
              <a:rPr lang="zh-CN" altLang="en-US"/>
              <a:t>发送方</a:t>
            </a:r>
            <a:r>
              <a:rPr lang="en-US" altLang="zh-CN"/>
              <a:t>1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1475" y="1782445"/>
            <a:ext cx="8217535" cy="29864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6730" y="1622425"/>
            <a:ext cx="2824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内核态：</a:t>
            </a:r>
            <a:r>
              <a:rPr lang="en-US" altLang="zh-CN"/>
              <a:t> </a:t>
            </a:r>
            <a:r>
              <a:rPr lang="zh-CN" altLang="en-US"/>
              <a:t>发送缓冲区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滑动窗口机制</a:t>
            </a:r>
            <a:r>
              <a:rPr lang="en-US" altLang="zh-CN"/>
              <a:t> -- </a:t>
            </a:r>
            <a:r>
              <a:rPr lang="zh-CN" altLang="en-US"/>
              <a:t>发送方</a:t>
            </a:r>
            <a:r>
              <a:rPr lang="en-US" altLang="zh-CN"/>
              <a:t>2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6550" y="1922145"/>
            <a:ext cx="9232265" cy="319659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滑动窗口机制</a:t>
            </a:r>
            <a:r>
              <a:rPr lang="en-US" altLang="zh-CN">
                <a:sym typeface="+mn-ea"/>
              </a:rPr>
              <a:t> -- </a:t>
            </a:r>
            <a:r>
              <a:rPr lang="zh-CN" altLang="en-US">
                <a:sym typeface="+mn-ea"/>
              </a:rPr>
              <a:t>发送方</a:t>
            </a:r>
            <a:r>
              <a:rPr lang="en-US" altLang="zh-CN">
                <a:sym typeface="+mn-ea"/>
              </a:rPr>
              <a:t>3</a:t>
            </a:r>
            <a:endParaRPr lang="en-US" altLang="zh-CN"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88440" y="2003425"/>
            <a:ext cx="9190355" cy="28860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滑动窗口机制</a:t>
            </a:r>
            <a:r>
              <a:rPr lang="en-US" altLang="zh-CN">
                <a:sym typeface="+mn-ea"/>
              </a:rPr>
              <a:t> -- </a:t>
            </a:r>
            <a:r>
              <a:rPr lang="zh-CN" altLang="en-US">
                <a:sym typeface="+mn-ea"/>
              </a:rPr>
              <a:t>接收方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2450" y="1890395"/>
            <a:ext cx="9132570" cy="34518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1175" y="1669415"/>
            <a:ext cx="2875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内核态：接收缓冲区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TCP</a:t>
            </a:r>
            <a:r>
              <a:rPr lang="zh-CN" altLang="en-US"/>
              <a:t>四次挥手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5490" y="1571625"/>
            <a:ext cx="549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Q2: TCP</a:t>
            </a:r>
            <a:r>
              <a:rPr lang="zh-CN" altLang="en-US"/>
              <a:t>连接断开时，要采用四次挥手，为什么？</a:t>
            </a:r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2977515" y="2674620"/>
            <a:ext cx="4445" cy="36461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379720" y="2674620"/>
            <a:ext cx="4445" cy="36461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734945" y="2044065"/>
            <a:ext cx="779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client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54270" y="1984375"/>
            <a:ext cx="1137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server</a:t>
            </a:r>
            <a:endParaRPr lang="en-US" altLang="zh-CN">
              <a:solidFill>
                <a:schemeClr val="accent6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3045460" y="2887980"/>
            <a:ext cx="2275205" cy="511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322955" y="2674620"/>
            <a:ext cx="1222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FIN</a:t>
            </a:r>
            <a:r>
              <a:rPr lang="zh-CN" altLang="en-US"/>
              <a:t>报文</a:t>
            </a:r>
            <a:r>
              <a:rPr lang="en-US" altLang="zh-CN"/>
              <a:t> </a:t>
            </a:r>
            <a:endParaRPr lang="en-US" altLang="zh-CN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3139440" y="3586480"/>
            <a:ext cx="2181225" cy="544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322955" y="3624580"/>
            <a:ext cx="1286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ACK</a:t>
            </a:r>
            <a:endParaRPr lang="en-US" altLang="zh-CN"/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3139440" y="4258310"/>
            <a:ext cx="2181225" cy="544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669030" y="4318635"/>
            <a:ext cx="660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FIN</a:t>
            </a:r>
            <a:endParaRPr lang="en-US" altLang="zh-CN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3104515" y="4930140"/>
            <a:ext cx="2275205" cy="511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055110" y="4867275"/>
            <a:ext cx="863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ACK</a:t>
            </a:r>
            <a:endParaRPr lang="en-US" altLang="zh-CN"/>
          </a:p>
        </p:txBody>
      </p:sp>
      <p:sp>
        <p:nvSpPr>
          <p:cNvPr id="32" name="右大括号 31"/>
          <p:cNvSpPr/>
          <p:nvPr/>
        </p:nvSpPr>
        <p:spPr>
          <a:xfrm>
            <a:off x="5481320" y="3632835"/>
            <a:ext cx="75565" cy="541020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301105" y="3060700"/>
            <a:ext cx="3876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A2</a:t>
            </a:r>
            <a:r>
              <a:rPr lang="zh-CN" altLang="en-US"/>
              <a:t>：</a:t>
            </a:r>
            <a:r>
              <a:rPr lang="en-US" altLang="zh-CN"/>
              <a:t> TCP</a:t>
            </a:r>
            <a:r>
              <a:rPr lang="zh-CN" altLang="en-US"/>
              <a:t>连接是一个</a:t>
            </a:r>
            <a:r>
              <a:rPr lang="zh-CN" altLang="en-US">
                <a:solidFill>
                  <a:srgbClr val="FF0000"/>
                </a:solidFill>
              </a:rPr>
              <a:t>全双工</a:t>
            </a:r>
            <a:r>
              <a:rPr lang="zh-CN" altLang="en-US"/>
              <a:t>的连接</a:t>
            </a:r>
            <a:endParaRPr lang="zh-CN" altLang="en-US"/>
          </a:p>
        </p:txBody>
      </p:sp>
      <p:sp>
        <p:nvSpPr>
          <p:cNvPr id="17" name="圆柱形 16"/>
          <p:cNvSpPr/>
          <p:nvPr/>
        </p:nvSpPr>
        <p:spPr>
          <a:xfrm rot="5400000">
            <a:off x="8597900" y="-286385"/>
            <a:ext cx="914400" cy="4482465"/>
          </a:xfrm>
          <a:prstGeom prst="ca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972175" y="1121410"/>
            <a:ext cx="958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client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96625" y="1043305"/>
            <a:ext cx="864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server</a:t>
            </a:r>
            <a:endParaRPr lang="en-US" altLang="zh-CN">
              <a:solidFill>
                <a:srgbClr val="FF0000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6471920" y="1711960"/>
            <a:ext cx="5184775" cy="3048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6506845" y="2111375"/>
            <a:ext cx="5307965" cy="3937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8056880" y="1115060"/>
            <a:ext cx="2259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双向的高速公路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091555" y="1544955"/>
            <a:ext cx="298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11766550" y="1540510"/>
            <a:ext cx="215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11675745" y="2225675"/>
            <a:ext cx="513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6089015" y="2080895"/>
            <a:ext cx="558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6330950" y="3656965"/>
            <a:ext cx="5163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client</a:t>
            </a:r>
            <a:r>
              <a:rPr lang="zh-CN" altLang="en-US"/>
              <a:t>发送</a:t>
            </a:r>
            <a:r>
              <a:rPr lang="en-US" altLang="zh-CN"/>
              <a:t>FIN</a:t>
            </a:r>
            <a:r>
              <a:rPr lang="zh-CN" altLang="en-US"/>
              <a:t>报文时，代表数据已经发送完毕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282690" y="4122420"/>
            <a:ext cx="5211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server</a:t>
            </a:r>
            <a:r>
              <a:rPr lang="zh-CN" altLang="en-US"/>
              <a:t>第二次挥手，表示</a:t>
            </a:r>
            <a:r>
              <a:rPr lang="en-US" altLang="zh-CN"/>
              <a:t>server</a:t>
            </a:r>
            <a:r>
              <a:rPr lang="zh-CN" altLang="en-US"/>
              <a:t>已经知道了</a:t>
            </a:r>
            <a:r>
              <a:rPr lang="en-US" altLang="zh-CN"/>
              <a:t>client</a:t>
            </a:r>
            <a:r>
              <a:rPr lang="zh-CN" altLang="en-US"/>
              <a:t>数据发送完毕了，此时</a:t>
            </a:r>
            <a:r>
              <a:rPr lang="en-US" altLang="zh-CN"/>
              <a:t>server</a:t>
            </a:r>
            <a:r>
              <a:rPr lang="zh-CN" altLang="en-US"/>
              <a:t>还可以继续给</a:t>
            </a:r>
            <a:r>
              <a:rPr lang="en-US" altLang="zh-CN"/>
              <a:t>client</a:t>
            </a:r>
            <a:r>
              <a:rPr lang="zh-CN" altLang="en-US"/>
              <a:t>发送数据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317615" y="5272405"/>
            <a:ext cx="53479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</a:t>
            </a:r>
            <a:r>
              <a:rPr lang="en-US" altLang="zh-CN"/>
              <a:t>server</a:t>
            </a:r>
            <a:r>
              <a:rPr lang="zh-CN" altLang="en-US"/>
              <a:t>也没有数据发送给</a:t>
            </a:r>
            <a:r>
              <a:rPr lang="en-US" altLang="zh-CN"/>
              <a:t>client</a:t>
            </a:r>
            <a:r>
              <a:rPr lang="zh-CN" altLang="en-US"/>
              <a:t>时，就会发送第三次挥手，告诉</a:t>
            </a:r>
            <a:r>
              <a:rPr lang="en-US" altLang="zh-CN"/>
              <a:t>client</a:t>
            </a:r>
            <a:r>
              <a:rPr lang="zh-CN" altLang="en-US"/>
              <a:t>数据已经发完了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</a:t>
            </a:r>
            <a:r>
              <a:rPr lang="en-US" altLang="zh-CN"/>
              <a:t>client</a:t>
            </a:r>
            <a:r>
              <a:rPr lang="zh-CN" altLang="en-US"/>
              <a:t>发生第四次挥手时，表示知道了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72085" y="3178810"/>
            <a:ext cx="2809875" cy="14884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4"/>
                </a:solidFill>
              </a:rPr>
              <a:t>注意</a:t>
            </a:r>
            <a:r>
              <a:rPr lang="zh-CN" altLang="en-US"/>
              <a:t>：当</a:t>
            </a:r>
            <a:r>
              <a:rPr lang="en-US" altLang="zh-CN"/>
              <a:t>server</a:t>
            </a:r>
            <a:r>
              <a:rPr lang="zh-CN" altLang="en-US"/>
              <a:t>也没有数据发送给</a:t>
            </a:r>
            <a:r>
              <a:rPr lang="en-US" altLang="zh-CN"/>
              <a:t>client</a:t>
            </a:r>
            <a:r>
              <a:rPr lang="zh-CN" altLang="en-US"/>
              <a:t>时，第二次和第三次挥手可以合并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9555" y="365125"/>
            <a:ext cx="10515600" cy="1325563"/>
          </a:xfrm>
        </p:spPr>
        <p:txBody>
          <a:bodyPr/>
          <a:p>
            <a:r>
              <a:rPr lang="en-US" altLang="zh-CN"/>
              <a:t>TCP</a:t>
            </a:r>
            <a:r>
              <a:rPr lang="zh-CN" altLang="en-US"/>
              <a:t>协议的状态迁移图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60375" y="1524635"/>
            <a:ext cx="6644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为什么说</a:t>
            </a:r>
            <a:r>
              <a:rPr lang="en-US" altLang="zh-CN"/>
              <a:t>TCP</a:t>
            </a:r>
            <a:r>
              <a:rPr lang="zh-CN" altLang="en-US"/>
              <a:t>协议是一个</a:t>
            </a:r>
            <a:r>
              <a:rPr lang="zh-CN" altLang="en-US">
                <a:solidFill>
                  <a:srgbClr val="FF0000"/>
                </a:solidFill>
              </a:rPr>
              <a:t>面向连接</a:t>
            </a:r>
            <a:r>
              <a:rPr lang="zh-CN" altLang="en-US"/>
              <a:t>的协议？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5175" y="207010"/>
            <a:ext cx="6346825" cy="615505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V="1">
            <a:off x="4486910" y="2853690"/>
            <a:ext cx="7674610" cy="952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758690" y="1892935"/>
            <a:ext cx="1396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三次握手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96765" y="4104640"/>
            <a:ext cx="1435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四次挥手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0" name="墨迹 9"/>
              <p14:cNvContentPartPr/>
              <p14:nvPr/>
            </p14:nvContentPartPr>
            <p14:xfrm>
              <a:off x="8311515" y="2551430"/>
              <a:ext cx="676910" cy="30353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3"/>
            </p:blipFill>
            <p:spPr>
              <a:xfrm>
                <a:off x="8311515" y="2551430"/>
                <a:ext cx="67691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1" name="墨迹 10"/>
              <p14:cNvContentPartPr/>
              <p14:nvPr/>
            </p14:nvContentPartPr>
            <p14:xfrm>
              <a:off x="8307070" y="3894455"/>
              <a:ext cx="641985" cy="46164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5"/>
            </p:blipFill>
            <p:spPr>
              <a:xfrm>
                <a:off x="8307070" y="3894455"/>
                <a:ext cx="641985" cy="461645"/>
              </a:xfrm>
              <a:prstGeom prst="rect"/>
            </p:spPr>
          </p:pic>
        </mc:Fallback>
      </mc:AlternateContent>
      <p:sp>
        <p:nvSpPr>
          <p:cNvPr id="3" name="文本框 2"/>
          <p:cNvSpPr txBox="1"/>
          <p:nvPr/>
        </p:nvSpPr>
        <p:spPr>
          <a:xfrm>
            <a:off x="390525" y="2585720"/>
            <a:ext cx="11372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4"/>
                </a:solidFill>
              </a:rPr>
              <a:t>状态</a:t>
            </a:r>
            <a:r>
              <a:rPr lang="en-US" altLang="zh-CN">
                <a:solidFill>
                  <a:schemeClr val="accent4"/>
                </a:solidFill>
              </a:rPr>
              <a:t> =</a:t>
            </a:r>
            <a:r>
              <a:rPr lang="zh-CN" altLang="en-US">
                <a:solidFill>
                  <a:schemeClr val="accent4"/>
                </a:solidFill>
              </a:rPr>
              <a:t>》</a:t>
            </a:r>
            <a:r>
              <a:rPr lang="en-US" altLang="zh-CN">
                <a:solidFill>
                  <a:schemeClr val="accent4"/>
                </a:solidFill>
              </a:rPr>
              <a:t> enum {</a:t>
            </a:r>
            <a:endParaRPr lang="en-US" altLang="zh-CN">
              <a:solidFill>
                <a:schemeClr val="accent4"/>
              </a:solidFill>
            </a:endParaRPr>
          </a:p>
          <a:p>
            <a:r>
              <a:rPr lang="en-US" altLang="zh-CN">
                <a:solidFill>
                  <a:schemeClr val="accent4"/>
                </a:solidFill>
              </a:rPr>
              <a:t>    CLOSED,</a:t>
            </a:r>
            <a:endParaRPr lang="en-US" altLang="zh-CN">
              <a:solidFill>
                <a:schemeClr val="accent4"/>
              </a:solidFill>
            </a:endParaRPr>
          </a:p>
          <a:p>
            <a:r>
              <a:rPr lang="en-US" altLang="zh-CN">
                <a:solidFill>
                  <a:schemeClr val="accent4"/>
                </a:solidFill>
              </a:rPr>
              <a:t>    LISTEN,</a:t>
            </a:r>
            <a:endParaRPr lang="en-US" altLang="zh-CN">
              <a:solidFill>
                <a:schemeClr val="accent4"/>
              </a:solidFill>
            </a:endParaRPr>
          </a:p>
          <a:p>
            <a:r>
              <a:rPr lang="en-US" altLang="zh-CN">
                <a:solidFill>
                  <a:schemeClr val="accent4"/>
                </a:solidFill>
              </a:rPr>
              <a:t>   ... </a:t>
            </a:r>
            <a:endParaRPr lang="en-US" altLang="zh-CN">
              <a:solidFill>
                <a:schemeClr val="accent4"/>
              </a:solidFill>
            </a:endParaRPr>
          </a:p>
          <a:p>
            <a:endParaRPr lang="en-US" altLang="zh-CN">
              <a:solidFill>
                <a:schemeClr val="accent4"/>
              </a:solidFill>
            </a:endParaRPr>
          </a:p>
          <a:p>
            <a:r>
              <a:rPr lang="en-US" altLang="zh-CN">
                <a:solidFill>
                  <a:schemeClr val="accent4"/>
                </a:solidFill>
              </a:rPr>
              <a:t>}</a:t>
            </a:r>
            <a:endParaRPr lang="en-US" altLang="zh-CN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再看</a:t>
            </a:r>
            <a:r>
              <a:rPr lang="en-US" altLang="zh-CN"/>
              <a:t>TCP</a:t>
            </a:r>
            <a:r>
              <a:rPr lang="zh-CN" altLang="en-US"/>
              <a:t>三次握手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24585" y="1665605"/>
            <a:ext cx="4855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TCP</a:t>
            </a:r>
            <a:r>
              <a:rPr lang="zh-CN" altLang="en-US"/>
              <a:t>协议在建立连接时，需要使用</a:t>
            </a:r>
            <a:r>
              <a:rPr lang="en-US" altLang="zh-CN"/>
              <a:t>3</a:t>
            </a:r>
            <a:r>
              <a:rPr lang="zh-CN" altLang="en-US"/>
              <a:t>次握手</a:t>
            </a:r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2683510" y="2900680"/>
            <a:ext cx="34290" cy="3488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268595" y="2955290"/>
            <a:ext cx="34290" cy="3488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321560" y="2291080"/>
            <a:ext cx="932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client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86350" y="2291080"/>
            <a:ext cx="86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server</a:t>
            </a:r>
            <a:endParaRPr lang="en-US" altLang="zh-CN">
              <a:solidFill>
                <a:srgbClr val="FF0000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2802890" y="3143250"/>
            <a:ext cx="2372360" cy="7835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887980" y="2900680"/>
            <a:ext cx="1886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SYN</a:t>
            </a:r>
            <a:r>
              <a:rPr lang="zh-CN" altLang="en-US"/>
              <a:t>报文</a:t>
            </a:r>
            <a:r>
              <a:rPr lang="en-US" altLang="zh-CN"/>
              <a:t>   seq: x</a:t>
            </a:r>
            <a:endParaRPr lang="en-US" altLang="zh-CN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2802890" y="4123055"/>
            <a:ext cx="2411095" cy="5880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867025" y="4008120"/>
            <a:ext cx="20015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SYN</a:t>
            </a:r>
            <a:r>
              <a:rPr lang="zh-CN" altLang="en-US"/>
              <a:t>报文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seq: y 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/>
              <a:t>ACK</a:t>
            </a:r>
            <a:r>
              <a:rPr lang="zh-CN" altLang="en-US"/>
              <a:t>报文</a:t>
            </a:r>
            <a:r>
              <a:rPr lang="en-US" altLang="zh-CN"/>
              <a:t>  ack: x+1</a:t>
            </a:r>
            <a:endParaRPr lang="en-US" altLang="zh-CN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2807335" y="4846955"/>
            <a:ext cx="2427605" cy="7797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952115" y="5170805"/>
            <a:ext cx="2171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ACK</a:t>
            </a:r>
            <a:r>
              <a:rPr lang="zh-CN" altLang="en-US"/>
              <a:t>报文</a:t>
            </a:r>
            <a:r>
              <a:rPr lang="en-US" altLang="zh-CN"/>
              <a:t> ack: </a:t>
            </a:r>
            <a:r>
              <a:rPr lang="en-US" altLang="zh-CN">
                <a:solidFill>
                  <a:schemeClr val="accent4"/>
                </a:solidFill>
              </a:rPr>
              <a:t>y + 1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24585" y="2586990"/>
            <a:ext cx="102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CLOSED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6014085" y="2659380"/>
            <a:ext cx="1308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CLOSED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6014085" y="3117215"/>
            <a:ext cx="1308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LISTEN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60260" y="3002915"/>
            <a:ext cx="4391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服务器端要被动等待客户端的连接请求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56640" y="3117215"/>
            <a:ext cx="1264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SYN_SENT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5955030" y="4131310"/>
            <a:ext cx="1563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SYN_RECV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992505" y="5025390"/>
            <a:ext cx="1725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ESTABLISHED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796915" y="5697855"/>
            <a:ext cx="1725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ESTABLISHED</a:t>
            </a:r>
            <a:endParaRPr lang="en-US" altLang="zh-CN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TCP</a:t>
            </a:r>
            <a:r>
              <a:rPr lang="zh-CN" altLang="en-US"/>
              <a:t>四次挥手</a:t>
            </a:r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2977515" y="2674620"/>
            <a:ext cx="4445" cy="36461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379720" y="2674620"/>
            <a:ext cx="4445" cy="36461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18740" y="2044065"/>
            <a:ext cx="779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client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77435" y="2044065"/>
            <a:ext cx="1137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server</a:t>
            </a:r>
            <a:endParaRPr lang="en-US" altLang="zh-CN">
              <a:solidFill>
                <a:schemeClr val="accent6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3045460" y="2887980"/>
            <a:ext cx="2275205" cy="511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322955" y="2674620"/>
            <a:ext cx="1222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FIN</a:t>
            </a:r>
            <a:r>
              <a:rPr lang="zh-CN" altLang="en-US"/>
              <a:t>报文</a:t>
            </a:r>
            <a:r>
              <a:rPr lang="en-US" altLang="zh-CN"/>
              <a:t> </a:t>
            </a:r>
            <a:endParaRPr lang="en-US" altLang="zh-CN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3139440" y="3586480"/>
            <a:ext cx="2181225" cy="544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322955" y="3624580"/>
            <a:ext cx="1286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ACK</a:t>
            </a:r>
            <a:endParaRPr lang="en-US" altLang="zh-CN"/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3139440" y="4258310"/>
            <a:ext cx="2181225" cy="544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669030" y="4318635"/>
            <a:ext cx="660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FIN</a:t>
            </a:r>
            <a:endParaRPr lang="en-US" altLang="zh-CN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3104515" y="4930140"/>
            <a:ext cx="2275205" cy="511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055110" y="4867275"/>
            <a:ext cx="863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ACK</a:t>
            </a:r>
            <a:endParaRPr lang="en-US" altLang="zh-CN"/>
          </a:p>
        </p:txBody>
      </p:sp>
      <p:sp>
        <p:nvSpPr>
          <p:cNvPr id="32" name="右大括号 31"/>
          <p:cNvSpPr/>
          <p:nvPr/>
        </p:nvSpPr>
        <p:spPr>
          <a:xfrm>
            <a:off x="5481320" y="3632835"/>
            <a:ext cx="75565" cy="541020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60450" y="1507490"/>
            <a:ext cx="1780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ESTABLISHED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32805" y="1532890"/>
            <a:ext cx="1780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ESTABLISHED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80440" y="2815590"/>
            <a:ext cx="1536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FIN_WAIT1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5932805" y="3496945"/>
            <a:ext cx="2125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CLOSE_WAIT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5955030" y="4276090"/>
            <a:ext cx="1525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LAST_ACK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1000125" y="3992880"/>
            <a:ext cx="1618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FIN_WAIT2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1073785" y="4803140"/>
            <a:ext cx="1562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TIME_WAIT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38580" y="5170170"/>
            <a:ext cx="1516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2MSL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185420" y="6146165"/>
            <a:ext cx="3483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MSL</a:t>
            </a:r>
            <a:r>
              <a:rPr lang="zh-CN" altLang="en-US"/>
              <a:t>表示的是</a:t>
            </a:r>
            <a:r>
              <a:rPr lang="zh-CN" altLang="en-US">
                <a:solidFill>
                  <a:schemeClr val="accent6"/>
                </a:solidFill>
              </a:rPr>
              <a:t>最大报文生存时间</a:t>
            </a:r>
            <a:endParaRPr lang="zh-CN" altLang="en-US">
              <a:solidFill>
                <a:schemeClr val="accent6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RFC793</a:t>
            </a:r>
            <a:r>
              <a:rPr lang="en-US" altLang="zh-CN">
                <a:solidFill>
                  <a:schemeClr val="accent6"/>
                </a:solidFill>
              </a:rPr>
              <a:t> </a:t>
            </a:r>
            <a:r>
              <a:rPr lang="zh-CN" altLang="en-US">
                <a:solidFill>
                  <a:schemeClr val="accent6"/>
                </a:solidFill>
              </a:rPr>
              <a:t>规定为</a:t>
            </a:r>
            <a:r>
              <a:rPr lang="en-US" altLang="zh-CN">
                <a:solidFill>
                  <a:schemeClr val="accent6"/>
                </a:solidFill>
              </a:rPr>
              <a:t>2</a:t>
            </a:r>
            <a:r>
              <a:rPr lang="zh-CN" altLang="en-US">
                <a:solidFill>
                  <a:schemeClr val="accent6"/>
                </a:solidFill>
              </a:rPr>
              <a:t>分钟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16330" y="5622290"/>
            <a:ext cx="1929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CLOSED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5856605" y="5366385"/>
            <a:ext cx="1929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CLOSED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132080" y="4378325"/>
            <a:ext cx="2602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CLOSING</a:t>
            </a:r>
            <a:r>
              <a:rPr lang="zh-CN" altLang="en-US"/>
              <a:t>（</a:t>
            </a:r>
            <a:r>
              <a:rPr lang="zh-CN" altLang="en-US">
                <a:solidFill>
                  <a:schemeClr val="accent6"/>
                </a:solidFill>
              </a:rPr>
              <a:t>同时关闭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TCP</a:t>
            </a:r>
            <a:r>
              <a:rPr lang="zh-CN" altLang="en-US">
                <a:sym typeface="+mn-ea"/>
              </a:rPr>
              <a:t>四次挥手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82015" y="1729105"/>
            <a:ext cx="731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Q3:  </a:t>
            </a:r>
            <a:r>
              <a:rPr lang="zh-CN" altLang="en-US"/>
              <a:t>服务器可以主动断开链接吗？为什么？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73125" y="2210435"/>
            <a:ext cx="9549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A3: </a:t>
            </a:r>
            <a:r>
              <a:rPr lang="zh-CN" altLang="en-US"/>
              <a:t>服务器可以主动断开链接，但是会进入到</a:t>
            </a:r>
            <a:r>
              <a:rPr lang="en-US" altLang="zh-CN">
                <a:solidFill>
                  <a:schemeClr val="accent6"/>
                </a:solidFill>
              </a:rPr>
              <a:t>TIME_WAIT</a:t>
            </a:r>
            <a:r>
              <a:rPr lang="zh-CN" altLang="en-US"/>
              <a:t>状态，该状态会持续</a:t>
            </a:r>
            <a:r>
              <a:rPr lang="en-US" altLang="zh-CN"/>
              <a:t>2MSL</a:t>
            </a:r>
            <a:r>
              <a:rPr lang="zh-CN" altLang="en-US"/>
              <a:t>的超时时间，此时服务器的资源会被浪费。因此一般情况下，</a:t>
            </a:r>
            <a:r>
              <a:rPr lang="zh-CN" altLang="en-US">
                <a:solidFill>
                  <a:schemeClr val="accent6"/>
                </a:solidFill>
              </a:rPr>
              <a:t>不建议</a:t>
            </a:r>
            <a:r>
              <a:rPr lang="zh-CN" altLang="en-US"/>
              <a:t>主动断开链接。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73125" y="3564890"/>
            <a:ext cx="6440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Q4: </a:t>
            </a:r>
            <a:r>
              <a:rPr lang="zh-CN" altLang="en-US"/>
              <a:t>为什么需要</a:t>
            </a:r>
            <a:r>
              <a:rPr lang="en-US" altLang="zh-CN">
                <a:solidFill>
                  <a:schemeClr val="accent4"/>
                </a:solidFill>
              </a:rPr>
              <a:t>TIME_WAIT</a:t>
            </a:r>
            <a:r>
              <a:rPr lang="zh-CN" altLang="en-US"/>
              <a:t>状态，该状态可以删除吗？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协议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235" y="1748790"/>
            <a:ext cx="10515600" cy="4351338"/>
          </a:xfrm>
        </p:spPr>
        <p:txBody>
          <a:bodyPr/>
          <a:p>
            <a:r>
              <a:rPr lang="zh-CN" altLang="en-US"/>
              <a:t>什么叫协议？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两个实体进行</a:t>
            </a:r>
            <a:r>
              <a:rPr lang="zh-CN" altLang="en-US">
                <a:solidFill>
                  <a:srgbClr val="FF0000"/>
                </a:solidFill>
              </a:rPr>
              <a:t>通信</a:t>
            </a:r>
            <a:r>
              <a:rPr lang="zh-CN" altLang="en-US">
                <a:solidFill>
                  <a:schemeClr val="tx1"/>
                </a:solidFill>
              </a:rPr>
              <a:t>，制定</a:t>
            </a:r>
            <a:r>
              <a:rPr lang="zh-CN" altLang="en-US">
                <a:solidFill>
                  <a:srgbClr val="FF0000"/>
                </a:solidFill>
              </a:rPr>
              <a:t>规则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48865" y="2938780"/>
            <a:ext cx="26911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最简单的协议：</a:t>
            </a:r>
            <a:r>
              <a:rPr lang="en-US" altLang="zh-CN">
                <a:solidFill>
                  <a:srgbClr val="FF0000"/>
                </a:solidFill>
              </a:rPr>
              <a:t>echo</a:t>
            </a:r>
            <a:r>
              <a:rPr lang="zh-CN" altLang="en-US">
                <a:solidFill>
                  <a:srgbClr val="FF0000"/>
                </a:solidFill>
              </a:rPr>
              <a:t>服务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03755" y="4308475"/>
            <a:ext cx="1355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主机</a:t>
            </a:r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154420" y="4378325"/>
            <a:ext cx="1355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主机</a:t>
            </a:r>
            <a:r>
              <a:rPr lang="en-US" altLang="zh-CN"/>
              <a:t>B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4225925" y="4072255"/>
            <a:ext cx="1405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hello</a:t>
            </a:r>
            <a:endParaRPr lang="en-US" altLang="zh-CN"/>
          </a:p>
        </p:txBody>
      </p:sp>
      <p:cxnSp>
        <p:nvCxnSpPr>
          <p:cNvPr id="8" name="直接箭头连接符 7"/>
          <p:cNvCxnSpPr/>
          <p:nvPr/>
        </p:nvCxnSpPr>
        <p:spPr>
          <a:xfrm>
            <a:off x="3045460" y="4365625"/>
            <a:ext cx="2871470" cy="12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3049905" y="4672330"/>
            <a:ext cx="2926715" cy="4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140200" y="4676775"/>
            <a:ext cx="932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hello</a:t>
            </a:r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TCP</a:t>
            </a:r>
            <a:r>
              <a:rPr lang="zh-CN" altLang="en-US"/>
              <a:t>四次挥手</a:t>
            </a:r>
            <a:r>
              <a:rPr lang="en-US" altLang="zh-CN"/>
              <a:t> -- </a:t>
            </a:r>
            <a:r>
              <a:rPr lang="zh-CN" altLang="en-US"/>
              <a:t>删除</a:t>
            </a:r>
            <a:r>
              <a:rPr lang="en-US" altLang="zh-CN"/>
              <a:t>TIME_WAIT</a:t>
            </a:r>
            <a:r>
              <a:rPr lang="zh-CN" altLang="en-US"/>
              <a:t>状态</a:t>
            </a:r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2977515" y="2674620"/>
            <a:ext cx="4445" cy="36461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379720" y="2674620"/>
            <a:ext cx="4445" cy="36461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18740" y="2044065"/>
            <a:ext cx="779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client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77435" y="2044065"/>
            <a:ext cx="1137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server</a:t>
            </a:r>
            <a:endParaRPr lang="en-US" altLang="zh-CN">
              <a:solidFill>
                <a:schemeClr val="accent6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3045460" y="2887980"/>
            <a:ext cx="2275205" cy="511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322955" y="2674620"/>
            <a:ext cx="1222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FIN</a:t>
            </a:r>
            <a:r>
              <a:rPr lang="zh-CN" altLang="en-US"/>
              <a:t>报文</a:t>
            </a:r>
            <a:r>
              <a:rPr lang="en-US" altLang="zh-CN"/>
              <a:t> </a:t>
            </a:r>
            <a:endParaRPr lang="en-US" altLang="zh-CN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3139440" y="3586480"/>
            <a:ext cx="2181225" cy="544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322955" y="3624580"/>
            <a:ext cx="1286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ACK</a:t>
            </a:r>
            <a:endParaRPr lang="en-US" altLang="zh-CN"/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3139440" y="4258310"/>
            <a:ext cx="2181225" cy="544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669030" y="4318635"/>
            <a:ext cx="660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FIN</a:t>
            </a:r>
            <a:endParaRPr lang="en-US" altLang="zh-CN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3104515" y="4930140"/>
            <a:ext cx="1014730" cy="3003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055110" y="4867275"/>
            <a:ext cx="863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ACK</a:t>
            </a:r>
            <a:endParaRPr lang="en-US" altLang="zh-CN"/>
          </a:p>
        </p:txBody>
      </p:sp>
      <p:sp>
        <p:nvSpPr>
          <p:cNvPr id="32" name="右大括号 31"/>
          <p:cNvSpPr/>
          <p:nvPr/>
        </p:nvSpPr>
        <p:spPr>
          <a:xfrm>
            <a:off x="5481320" y="3632835"/>
            <a:ext cx="75565" cy="541020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60450" y="1507490"/>
            <a:ext cx="1780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ESTABLISHED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32805" y="1532890"/>
            <a:ext cx="1780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ESTABLISHED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80440" y="2815590"/>
            <a:ext cx="1536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FIN_WAIT1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5932805" y="3496945"/>
            <a:ext cx="2125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CLOSE_WAIT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5955030" y="4276090"/>
            <a:ext cx="1525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LAST_ACK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1000125" y="3992880"/>
            <a:ext cx="1618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FIN_WAIT2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1142365" y="4867275"/>
            <a:ext cx="1148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CLOSED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10102850" y="5588000"/>
            <a:ext cx="1929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CLOSED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7899400" y="1966595"/>
            <a:ext cx="357822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情况</a:t>
            </a:r>
            <a:r>
              <a:rPr lang="en-US" altLang="zh-CN">
                <a:solidFill>
                  <a:schemeClr val="accent6"/>
                </a:solidFill>
              </a:rPr>
              <a:t>1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/>
              <a:t>当</a:t>
            </a:r>
            <a:r>
              <a:rPr lang="en-US" altLang="zh-CN"/>
              <a:t>TIME_WAIT</a:t>
            </a:r>
            <a:r>
              <a:rPr lang="zh-CN" altLang="en-US"/>
              <a:t>状态被删除后，第四次挥手</a:t>
            </a:r>
            <a:r>
              <a:rPr lang="en-US" altLang="zh-CN"/>
              <a:t>ACK</a:t>
            </a:r>
            <a:r>
              <a:rPr lang="zh-CN" altLang="en-US"/>
              <a:t>报文假设丢失，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客户端会认为连接已经断开了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但服务器由于没有接收到第四次挥手，服务器认为连接还没有正常断开，会重发</a:t>
            </a:r>
            <a:r>
              <a:rPr lang="en-US" altLang="zh-CN"/>
              <a:t>FIN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两边的状态不一致，所以是无法正常断开连接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什么叫一个</a:t>
            </a:r>
            <a:r>
              <a:rPr lang="en-US" altLang="zh-CN"/>
              <a:t>TCP</a:t>
            </a:r>
            <a:r>
              <a:rPr lang="zh-CN" altLang="en-US"/>
              <a:t>连接？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26770" y="1976120"/>
            <a:ext cx="5890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在操作系统看来，一个</a:t>
            </a:r>
            <a:r>
              <a:rPr lang="en-US" altLang="zh-CN"/>
              <a:t>TCP</a:t>
            </a:r>
            <a:r>
              <a:rPr lang="zh-CN" altLang="en-US"/>
              <a:t>连接是由</a:t>
            </a:r>
            <a:r>
              <a:rPr lang="zh-CN" altLang="en-US">
                <a:solidFill>
                  <a:schemeClr val="accent4"/>
                </a:solidFill>
              </a:rPr>
              <a:t>五元组信息</a:t>
            </a:r>
            <a:r>
              <a:rPr lang="zh-CN" altLang="en-US"/>
              <a:t>构成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01445" y="2597785"/>
            <a:ext cx="46774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4"/>
                </a:solidFill>
              </a:rPr>
              <a:t>协议</a:t>
            </a:r>
            <a:endParaRPr lang="zh-CN" altLang="en-US">
              <a:solidFill>
                <a:schemeClr val="accent4"/>
              </a:solidFill>
            </a:endParaRPr>
          </a:p>
          <a:p>
            <a:r>
              <a:rPr lang="zh-CN" altLang="en-US">
                <a:solidFill>
                  <a:schemeClr val="accent4"/>
                </a:solidFill>
              </a:rPr>
              <a:t>源</a:t>
            </a:r>
            <a:r>
              <a:rPr lang="en-US" altLang="zh-CN">
                <a:solidFill>
                  <a:schemeClr val="accent4"/>
                </a:solidFill>
              </a:rPr>
              <a:t>IP  </a:t>
            </a:r>
            <a:r>
              <a:rPr lang="zh-CN" altLang="en-US">
                <a:solidFill>
                  <a:schemeClr val="accent4"/>
                </a:solidFill>
              </a:rPr>
              <a:t>源端口</a:t>
            </a:r>
            <a:endParaRPr lang="zh-CN" altLang="en-US">
              <a:solidFill>
                <a:schemeClr val="accent4"/>
              </a:solidFill>
            </a:endParaRPr>
          </a:p>
          <a:p>
            <a:r>
              <a:rPr lang="zh-CN" altLang="en-US">
                <a:solidFill>
                  <a:schemeClr val="accent4"/>
                </a:solidFill>
              </a:rPr>
              <a:t>目的</a:t>
            </a:r>
            <a:r>
              <a:rPr lang="en-US" altLang="zh-CN">
                <a:solidFill>
                  <a:schemeClr val="accent4"/>
                </a:solidFill>
              </a:rPr>
              <a:t>IP  </a:t>
            </a:r>
            <a:r>
              <a:rPr lang="zh-CN" altLang="en-US">
                <a:solidFill>
                  <a:schemeClr val="accent4"/>
                </a:solidFill>
              </a:rPr>
              <a:t>目的端口</a:t>
            </a:r>
            <a:endParaRPr lang="zh-CN" altLang="en-US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TCP</a:t>
            </a:r>
            <a:r>
              <a:rPr lang="zh-CN" altLang="en-US"/>
              <a:t>四次挥手</a:t>
            </a:r>
            <a:r>
              <a:rPr lang="en-US" altLang="zh-CN"/>
              <a:t> -- </a:t>
            </a:r>
            <a:r>
              <a:rPr lang="zh-CN" altLang="en-US"/>
              <a:t>删除</a:t>
            </a:r>
            <a:r>
              <a:rPr lang="en-US" altLang="zh-CN">
                <a:solidFill>
                  <a:schemeClr val="accent6"/>
                </a:solidFill>
              </a:rPr>
              <a:t>TIME_WAIT</a:t>
            </a:r>
            <a:r>
              <a:rPr lang="zh-CN" altLang="en-US"/>
              <a:t>状态</a:t>
            </a:r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2977515" y="2674620"/>
            <a:ext cx="4445" cy="36461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379720" y="2674620"/>
            <a:ext cx="4445" cy="36461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18740" y="2044065"/>
            <a:ext cx="779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client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77435" y="2044065"/>
            <a:ext cx="1137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server</a:t>
            </a:r>
            <a:endParaRPr lang="en-US" altLang="zh-CN">
              <a:solidFill>
                <a:schemeClr val="accent6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3045460" y="2887980"/>
            <a:ext cx="2275205" cy="511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322955" y="2674620"/>
            <a:ext cx="1222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FIN</a:t>
            </a:r>
            <a:r>
              <a:rPr lang="zh-CN" altLang="en-US"/>
              <a:t>报文</a:t>
            </a:r>
            <a:r>
              <a:rPr lang="en-US" altLang="zh-CN"/>
              <a:t> </a:t>
            </a:r>
            <a:endParaRPr lang="en-US" altLang="zh-CN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3139440" y="3586480"/>
            <a:ext cx="2181225" cy="544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322955" y="3624580"/>
            <a:ext cx="1286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ACK</a:t>
            </a:r>
            <a:endParaRPr lang="en-US" altLang="zh-CN"/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3139440" y="4258310"/>
            <a:ext cx="2181225" cy="544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669030" y="4318635"/>
            <a:ext cx="660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FIN</a:t>
            </a:r>
            <a:endParaRPr lang="en-US" altLang="zh-CN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3104515" y="4930140"/>
            <a:ext cx="2172970" cy="5264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055110" y="4867275"/>
            <a:ext cx="863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ACK</a:t>
            </a:r>
            <a:endParaRPr lang="en-US" altLang="zh-CN"/>
          </a:p>
        </p:txBody>
      </p:sp>
      <p:sp>
        <p:nvSpPr>
          <p:cNvPr id="32" name="右大括号 31"/>
          <p:cNvSpPr/>
          <p:nvPr/>
        </p:nvSpPr>
        <p:spPr>
          <a:xfrm>
            <a:off x="5481320" y="3632835"/>
            <a:ext cx="75565" cy="541020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60450" y="1507490"/>
            <a:ext cx="1780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ESTABLISHED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32805" y="1532890"/>
            <a:ext cx="1780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ESTABLISHED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80440" y="2815590"/>
            <a:ext cx="1536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FIN_WAIT1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5932805" y="3496945"/>
            <a:ext cx="2125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CLOSE_WAIT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5955030" y="4276090"/>
            <a:ext cx="1525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LAST_ACK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1000125" y="3992880"/>
            <a:ext cx="1618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FIN_WAIT2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1142365" y="4867275"/>
            <a:ext cx="1148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CLOSED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5456555" y="5243195"/>
            <a:ext cx="1516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CLOSED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7654290" y="1962785"/>
            <a:ext cx="40290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情况</a:t>
            </a:r>
            <a:r>
              <a:rPr lang="en-US" altLang="zh-CN">
                <a:solidFill>
                  <a:schemeClr val="accent6"/>
                </a:solidFill>
              </a:rPr>
              <a:t>2</a:t>
            </a:r>
            <a:r>
              <a:rPr lang="zh-CN" altLang="en-US"/>
              <a:t>：假设第一次连接建立起来之后，进行了正常的数据收发，</a:t>
            </a:r>
            <a:r>
              <a:rPr lang="zh-CN" altLang="en-US">
                <a:solidFill>
                  <a:schemeClr val="accent6"/>
                </a:solidFill>
              </a:rPr>
              <a:t>之后连接就断开了。</a:t>
            </a:r>
            <a:endParaRPr lang="zh-CN" altLang="en-US">
              <a:solidFill>
                <a:schemeClr val="accent6"/>
              </a:solidFill>
            </a:endParaRPr>
          </a:p>
          <a:p>
            <a:endParaRPr lang="zh-CN" altLang="en-US"/>
          </a:p>
          <a:p>
            <a:r>
              <a:rPr lang="zh-CN" altLang="en-US"/>
              <a:t>假设</a:t>
            </a:r>
            <a:r>
              <a:rPr lang="en-US" altLang="zh-CN"/>
              <a:t>client</a:t>
            </a:r>
            <a:r>
              <a:rPr lang="zh-CN" altLang="en-US"/>
              <a:t>再次发起一个新的连接，但是</a:t>
            </a:r>
            <a:r>
              <a:rPr lang="zh-CN" altLang="en-US" b="1">
                <a:solidFill>
                  <a:schemeClr val="accent6"/>
                </a:solidFill>
              </a:rPr>
              <a:t>五元组信息</a:t>
            </a:r>
            <a:r>
              <a:rPr lang="zh-CN" altLang="en-US"/>
              <a:t>与第一次的连接</a:t>
            </a:r>
            <a:r>
              <a:rPr lang="zh-CN" altLang="en-US">
                <a:solidFill>
                  <a:schemeClr val="accent6"/>
                </a:solidFill>
              </a:rPr>
              <a:t>完全相同。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708900" y="4195445"/>
            <a:ext cx="38938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第一次连接中有一些数据在网络中被延迟了（</a:t>
            </a:r>
            <a:r>
              <a:rPr lang="zh-CN" altLang="en-US">
                <a:solidFill>
                  <a:schemeClr val="accent6"/>
                </a:solidFill>
              </a:rPr>
              <a:t>重发的数据</a:t>
            </a:r>
            <a:r>
              <a:rPr lang="zh-CN" altLang="en-US"/>
              <a:t>），此时到达了服务器，会被第二次建立的连接所接收，造成了</a:t>
            </a:r>
            <a:r>
              <a:rPr lang="zh-CN" altLang="en-US" b="1">
                <a:solidFill>
                  <a:schemeClr val="accent6"/>
                </a:solidFill>
              </a:rPr>
              <a:t>数据蹿链。</a:t>
            </a:r>
            <a:endParaRPr lang="zh-CN" altLang="en-US" b="1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传输层</a:t>
            </a:r>
            <a:r>
              <a:rPr lang="en-US" altLang="zh-CN"/>
              <a:t>UDP</a:t>
            </a:r>
            <a:r>
              <a:rPr lang="zh-CN" altLang="en-US"/>
              <a:t>协议</a:t>
            </a:r>
            <a:endParaRPr lang="zh-CN" altLang="en-US"/>
          </a:p>
        </p:txBody>
      </p:sp>
      <p:pic>
        <p:nvPicPr>
          <p:cNvPr id="24577" name="图片 1" descr="udp头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4530" y="1691005"/>
            <a:ext cx="5996305" cy="42995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481330" y="2270125"/>
            <a:ext cx="3006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数据包有明确的长度信息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9560" y="3217545"/>
            <a:ext cx="33216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UDP</a:t>
            </a:r>
            <a:r>
              <a:rPr lang="zh-CN" altLang="en-US"/>
              <a:t>的发送方和接收方，是没有交流的，就是</a:t>
            </a:r>
            <a:r>
              <a:rPr lang="zh-CN" altLang="en-US">
                <a:solidFill>
                  <a:srgbClr val="FF0000"/>
                </a:solidFill>
              </a:rPr>
              <a:t>无连接的协议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3385" y="4170045"/>
            <a:ext cx="25596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彼此不知道对方的情况，也没有所谓的重传机制</a:t>
            </a:r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Linux</a:t>
            </a:r>
            <a:r>
              <a:rPr lang="zh-CN" altLang="en-US"/>
              <a:t>之上抓包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8205" y="1456690"/>
            <a:ext cx="6376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需要使用命令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tcpdump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2835" y="3506470"/>
            <a:ext cx="5591175" cy="2819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78205" y="3138170"/>
            <a:ext cx="6197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命令搜索引擎：</a:t>
            </a:r>
            <a:r>
              <a:rPr lang="zh-CN" altLang="en-US">
                <a:solidFill>
                  <a:srgbClr val="FF0000"/>
                </a:solidFill>
              </a:rPr>
              <a:t>https://wangchujiang.com/linux-command/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825" y="1491615"/>
            <a:ext cx="4673600" cy="2984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8200" y="2150745"/>
            <a:ext cx="7369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抓包成功之后，下载到</a:t>
            </a:r>
            <a:r>
              <a:rPr lang="en-US" altLang="zh-CN">
                <a:solidFill>
                  <a:srgbClr val="FF0000"/>
                </a:solidFill>
              </a:rPr>
              <a:t>windows</a:t>
            </a:r>
            <a:r>
              <a:rPr lang="zh-CN" altLang="en-US"/>
              <a:t>上，再用</a:t>
            </a:r>
            <a:r>
              <a:rPr lang="en-US" altLang="zh-CN" b="1">
                <a:solidFill>
                  <a:srgbClr val="FF0000"/>
                </a:solidFill>
              </a:rPr>
              <a:t>wireshark</a:t>
            </a:r>
            <a:r>
              <a:rPr lang="zh-CN" altLang="en-US"/>
              <a:t>进行分析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197475" y="365125"/>
            <a:ext cx="5284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【重要】工作经验，最常用的网络编程的分析工具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OSI</a:t>
            </a:r>
            <a:r>
              <a:rPr lang="zh-CN" altLang="en-US"/>
              <a:t>七层协议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49095" y="5537200"/>
            <a:ext cx="1362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物理层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75990" y="5560695"/>
            <a:ext cx="3168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基础设施</a:t>
            </a:r>
            <a:r>
              <a:rPr lang="en-US" altLang="zh-CN"/>
              <a:t>    </a:t>
            </a:r>
            <a:r>
              <a:rPr lang="zh-CN" altLang="en-US"/>
              <a:t>网线（</a:t>
            </a:r>
            <a:r>
              <a:rPr lang="zh-CN" altLang="en-US">
                <a:solidFill>
                  <a:srgbClr val="FF0000"/>
                </a:solidFill>
              </a:rPr>
              <a:t>光纤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490980" y="4859655"/>
            <a:ext cx="2172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数据链路层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529080" y="4162425"/>
            <a:ext cx="1946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网络层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29080" y="3441700"/>
            <a:ext cx="1175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传输层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29080" y="2742565"/>
            <a:ext cx="1156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会话层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554480" y="2176145"/>
            <a:ext cx="1751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表示层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81150" y="1609725"/>
            <a:ext cx="1256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应用层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19295" y="800735"/>
            <a:ext cx="2863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口诀</a:t>
            </a:r>
            <a:r>
              <a:rPr lang="zh-CN" altLang="en-US"/>
              <a:t>：物联网淑惠试用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0205" y="1373505"/>
            <a:ext cx="5471795" cy="31070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056255" y="4883150"/>
            <a:ext cx="6497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设备</a:t>
            </a:r>
            <a:r>
              <a:rPr lang="zh-CN" altLang="en-US" b="1">
                <a:solidFill>
                  <a:srgbClr val="FF0000"/>
                </a:solidFill>
              </a:rPr>
              <a:t>网卡</a:t>
            </a:r>
            <a:r>
              <a:rPr lang="en-US" altLang="zh-CN"/>
              <a:t> ==</a:t>
            </a:r>
            <a:r>
              <a:rPr lang="zh-CN" altLang="en-US"/>
              <a:t>》</a:t>
            </a:r>
            <a:r>
              <a:rPr lang="en-US" altLang="zh-CN">
                <a:solidFill>
                  <a:srgbClr val="FF0000"/>
                </a:solidFill>
              </a:rPr>
              <a:t> MAC</a:t>
            </a:r>
            <a:r>
              <a:rPr lang="zh-CN" altLang="en-US">
                <a:solidFill>
                  <a:srgbClr val="FF0000"/>
                </a:solidFill>
              </a:rPr>
              <a:t>地址</a:t>
            </a:r>
            <a:r>
              <a:rPr lang="en-US" altLang="zh-CN">
                <a:solidFill>
                  <a:srgbClr val="FF0000"/>
                </a:solidFill>
              </a:rPr>
              <a:t>  RARP</a:t>
            </a:r>
            <a:r>
              <a:rPr lang="zh-CN" altLang="en-US">
                <a:solidFill>
                  <a:srgbClr val="FF0000"/>
                </a:solidFill>
              </a:rPr>
              <a:t>协议：</a:t>
            </a:r>
            <a:r>
              <a:rPr lang="en-US" altLang="zh-CN">
                <a:solidFill>
                  <a:srgbClr val="FF0000"/>
                </a:solidFill>
              </a:rPr>
              <a:t>MAC</a:t>
            </a:r>
            <a:r>
              <a:rPr lang="zh-CN" altLang="en-US">
                <a:solidFill>
                  <a:srgbClr val="FF0000"/>
                </a:solidFill>
              </a:rPr>
              <a:t>地址转换成</a:t>
            </a:r>
            <a:r>
              <a:rPr lang="en-US" altLang="zh-CN">
                <a:solidFill>
                  <a:srgbClr val="FF0000"/>
                </a:solidFill>
              </a:rPr>
              <a:t>IP</a:t>
            </a:r>
            <a:r>
              <a:rPr lang="zh-CN" altLang="en-US">
                <a:solidFill>
                  <a:srgbClr val="FF0000"/>
                </a:solidFill>
              </a:rPr>
              <a:t>地址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97810" y="4157345"/>
            <a:ext cx="389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IP</a:t>
            </a:r>
            <a:r>
              <a:rPr lang="zh-CN" altLang="en-US">
                <a:solidFill>
                  <a:srgbClr val="FF0000"/>
                </a:solidFill>
              </a:rPr>
              <a:t>地址</a:t>
            </a:r>
            <a:r>
              <a:rPr lang="en-US" altLang="zh-CN">
                <a:solidFill>
                  <a:srgbClr val="FF0000"/>
                </a:solidFill>
              </a:rPr>
              <a:t>   </a:t>
            </a:r>
            <a:r>
              <a:rPr lang="zh-CN" altLang="en-US">
                <a:solidFill>
                  <a:srgbClr val="FF0000"/>
                </a:solidFill>
              </a:rPr>
              <a:t>确定的是计算机的位置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486775" y="2555240"/>
            <a:ext cx="2577465" cy="19304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584190" y="5224145"/>
            <a:ext cx="4079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ARP</a:t>
            </a:r>
            <a:r>
              <a:rPr lang="zh-CN" altLang="en-US"/>
              <a:t>协议：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IP</a:t>
            </a:r>
            <a:r>
              <a:rPr lang="zh-CN" altLang="en-US">
                <a:solidFill>
                  <a:srgbClr val="FF0000"/>
                </a:solidFill>
              </a:rPr>
              <a:t>地址</a:t>
            </a:r>
            <a:r>
              <a:rPr lang="zh-CN" altLang="en-US"/>
              <a:t>转换成</a:t>
            </a:r>
            <a:r>
              <a:rPr lang="en-US" altLang="zh-CN">
                <a:solidFill>
                  <a:srgbClr val="FF0000"/>
                </a:solidFill>
              </a:rPr>
              <a:t>MAC</a:t>
            </a:r>
            <a:r>
              <a:rPr lang="zh-CN" altLang="en-US"/>
              <a:t>地址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424555" y="3441700"/>
            <a:ext cx="3749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进程</a:t>
            </a:r>
            <a:r>
              <a:rPr lang="en-US" altLang="zh-CN"/>
              <a:t>  </a:t>
            </a:r>
            <a:r>
              <a:rPr lang="zh-CN" altLang="en-US"/>
              <a:t>计算机上的某一个程序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515235" y="3428365"/>
            <a:ext cx="1031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端口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66390" y="1609725"/>
            <a:ext cx="1624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数据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65425" y="2207895"/>
            <a:ext cx="2656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对数据进行加密</a:t>
            </a:r>
            <a:r>
              <a:rPr lang="en-US" altLang="zh-CN"/>
              <a:t>/</a:t>
            </a:r>
            <a:r>
              <a:rPr lang="zh-CN" altLang="en-US"/>
              <a:t>解密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七层协议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8755" y="509270"/>
            <a:ext cx="6576695" cy="59442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4375150" y="2143125"/>
              <a:ext cx="772160" cy="32004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4375150" y="2143125"/>
                <a:ext cx="772160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4337050" y="4498340"/>
              <a:ext cx="775970" cy="2349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4337050" y="4498340"/>
                <a:ext cx="77597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7131050" y="4106545"/>
              <a:ext cx="1052830" cy="5207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7131050" y="4106545"/>
                <a:ext cx="1052830" cy="52070"/>
              </a:xfrm>
              <a:prstGeom prst="rect"/>
            </p:spPr>
          </p:pic>
        </mc:Fallback>
      </mc:AlternateContent>
      <p:sp>
        <p:nvSpPr>
          <p:cNvPr id="7" name="文本框 6"/>
          <p:cNvSpPr txBox="1"/>
          <p:nvPr/>
        </p:nvSpPr>
        <p:spPr>
          <a:xfrm>
            <a:off x="170180" y="3948430"/>
            <a:ext cx="3695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路由器：转发数据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，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转发</a:t>
            </a:r>
            <a:r>
              <a:rPr lang="zh-CN" altLang="en-US" b="1">
                <a:solidFill>
                  <a:srgbClr val="FF0000"/>
                </a:solidFill>
              </a:rPr>
              <a:t>多台</a:t>
            </a:r>
            <a:r>
              <a:rPr lang="zh-CN" altLang="en-US">
                <a:solidFill>
                  <a:srgbClr val="FF0000"/>
                </a:solidFill>
              </a:rPr>
              <a:t>计算机的数据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180" y="5222875"/>
            <a:ext cx="3839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计算机网络</a:t>
            </a:r>
            <a:r>
              <a:rPr lang="en-US" altLang="zh-CN"/>
              <a:t> </a:t>
            </a:r>
            <a:r>
              <a:rPr lang="zh-CN" altLang="en-US"/>
              <a:t>对标</a:t>
            </a:r>
            <a:r>
              <a:rPr lang="en-US" altLang="zh-CN"/>
              <a:t> </a:t>
            </a:r>
            <a:r>
              <a:rPr lang="zh-CN" altLang="en-US">
                <a:solidFill>
                  <a:srgbClr val="FF0000"/>
                </a:solidFill>
              </a:rPr>
              <a:t>物流体系（快递）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1320" y="1569720"/>
            <a:ext cx="32327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终端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计算机、</a:t>
            </a:r>
            <a:endParaRPr lang="zh-CN" altLang="en-US"/>
          </a:p>
          <a:p>
            <a:r>
              <a:rPr lang="zh-CN" altLang="en-US"/>
              <a:t>笔记本、</a:t>
            </a:r>
            <a:endParaRPr lang="zh-CN" altLang="en-US"/>
          </a:p>
          <a:p>
            <a:r>
              <a:rPr lang="zh-CN" altLang="en-US"/>
              <a:t>手机、</a:t>
            </a:r>
            <a:endParaRPr lang="zh-CN" altLang="en-US"/>
          </a:p>
          <a:p>
            <a:r>
              <a:rPr lang="zh-CN" altLang="en-US"/>
              <a:t>银行的终端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4222115" y="3046095"/>
              <a:ext cx="686435" cy="6413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4222115" y="3046095"/>
                <a:ext cx="686435" cy="641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4204970" y="4932680"/>
              <a:ext cx="643890" cy="2667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4204970" y="4932680"/>
                <a:ext cx="643890" cy="26670"/>
              </a:xfrm>
              <a:prstGeom prst="rect"/>
            </p:spPr>
          </p:pic>
        </mc:Fallback>
      </mc:AlternateContent>
      <p:sp>
        <p:nvSpPr>
          <p:cNvPr id="12" name="文本框 11"/>
          <p:cNvSpPr txBox="1"/>
          <p:nvPr/>
        </p:nvSpPr>
        <p:spPr>
          <a:xfrm>
            <a:off x="10266045" y="3834765"/>
            <a:ext cx="830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IP</a:t>
            </a:r>
            <a:r>
              <a:rPr lang="zh-CN" altLang="en-US" b="1">
                <a:solidFill>
                  <a:srgbClr val="FF0000"/>
                </a:solidFill>
              </a:rPr>
              <a:t>协议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227310" y="4591050"/>
            <a:ext cx="1908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以太网</a:t>
            </a:r>
            <a:r>
              <a:rPr lang="en-US" altLang="zh-CN"/>
              <a:t>/</a:t>
            </a:r>
            <a:r>
              <a:rPr lang="zh-CN" altLang="en-US"/>
              <a:t>令牌环网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128250" y="1045845"/>
            <a:ext cx="19310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HTTP/HTTPS/DNS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FTP/SMTP/POP3</a:t>
            </a:r>
            <a:endParaRPr lang="en-US" altLang="zh-CN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366375" y="3422650"/>
            <a:ext cx="1769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互联网的细腰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四</a:t>
            </a:r>
            <a:r>
              <a:rPr lang="en-US" altLang="zh-CN"/>
              <a:t>(</a:t>
            </a:r>
            <a:r>
              <a:rPr lang="zh-CN" altLang="en-US"/>
              <a:t>五</a:t>
            </a:r>
            <a:r>
              <a:rPr lang="en-US" altLang="zh-CN"/>
              <a:t>)</a:t>
            </a:r>
            <a:r>
              <a:rPr lang="zh-CN" altLang="en-US"/>
              <a:t>层协议</a:t>
            </a:r>
            <a:r>
              <a:rPr lang="en-US" altLang="zh-CN"/>
              <a:t> -- </a:t>
            </a:r>
            <a:r>
              <a:rPr lang="zh-CN" altLang="en-US"/>
              <a:t>工业级实现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9360" y="1551305"/>
            <a:ext cx="6139180" cy="48920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1150" y="2278380"/>
            <a:ext cx="2673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工业级实现</a:t>
            </a:r>
            <a:r>
              <a:rPr lang="zh-CN" altLang="en-US"/>
              <a:t>是先于</a:t>
            </a:r>
            <a:r>
              <a:rPr lang="en-US" altLang="zh-CN"/>
              <a:t>OSI</a:t>
            </a:r>
            <a:r>
              <a:rPr lang="zh-CN" altLang="en-US"/>
              <a:t>的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83210" y="2943860"/>
            <a:ext cx="3823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将七层协议的上三层合并为应用层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逻辑连接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1355" y="1691005"/>
            <a:ext cx="10519410" cy="43116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2271395" y="1797685"/>
              <a:ext cx="767080" cy="33718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2271395" y="1797685"/>
                <a:ext cx="767080" cy="337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8604885" y="1742440"/>
              <a:ext cx="1181100" cy="38862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8604885" y="1742440"/>
                <a:ext cx="1181100" cy="388620"/>
              </a:xfrm>
              <a:prstGeom prst="rect"/>
            </p:spPr>
          </p:pic>
        </mc:Fallback>
      </mc:AlternateContent>
      <p:sp>
        <p:nvSpPr>
          <p:cNvPr id="6" name="文本框 5"/>
          <p:cNvSpPr txBox="1"/>
          <p:nvPr/>
        </p:nvSpPr>
        <p:spPr>
          <a:xfrm>
            <a:off x="2389505" y="1464945"/>
            <a:ext cx="745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8919845" y="1315720"/>
            <a:ext cx="736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</a:t>
            </a:r>
            <a:endParaRPr lang="en-US" altLang="zh-CN"/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1303655" y="2325370"/>
            <a:ext cx="4445" cy="14185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10704830" y="2176145"/>
            <a:ext cx="12700" cy="16319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数据在网络中发送时的情况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2145" y="1691005"/>
            <a:ext cx="7734935" cy="43453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96185" y="1661160"/>
            <a:ext cx="915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A</a:t>
            </a:r>
            <a:r>
              <a:rPr lang="zh-CN" altLang="en-US" b="1">
                <a:solidFill>
                  <a:srgbClr val="FF0000"/>
                </a:solidFill>
              </a:rPr>
              <a:t>主机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81060" y="1520190"/>
            <a:ext cx="830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accent5"/>
                </a:solidFill>
              </a:rPr>
              <a:t>B</a:t>
            </a:r>
            <a:r>
              <a:rPr lang="zh-CN" altLang="en-US" b="1">
                <a:solidFill>
                  <a:schemeClr val="accent5"/>
                </a:solidFill>
              </a:rPr>
              <a:t>主机</a:t>
            </a:r>
            <a:endParaRPr lang="zh-CN" altLang="en-US" b="1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5593715" y="3608070"/>
              <a:ext cx="400685" cy="6921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5593715" y="3608070"/>
                <a:ext cx="400685" cy="69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4882515" y="4358005"/>
              <a:ext cx="485775" cy="304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4882515" y="4358005"/>
                <a:ext cx="485775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4119880" y="5034915"/>
              <a:ext cx="430530" cy="476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4119880" y="5034915"/>
                <a:ext cx="43053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7084695" y="5034915"/>
              <a:ext cx="490220" cy="6921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7084695" y="5034915"/>
                <a:ext cx="490220" cy="69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7207885" y="3659505"/>
              <a:ext cx="652780" cy="476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7207885" y="3659505"/>
                <a:ext cx="65278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7331710" y="4396105"/>
              <a:ext cx="392430" cy="2603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7331710" y="4396105"/>
                <a:ext cx="392430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7659370" y="5009515"/>
              <a:ext cx="349885" cy="2603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7659370" y="5009515"/>
                <a:ext cx="349885" cy="26035"/>
              </a:xfrm>
              <a:prstGeom prst="rect"/>
            </p:spPr>
          </p:pic>
        </mc:Fallback>
      </mc:AlternateContent>
      <p:sp>
        <p:nvSpPr>
          <p:cNvPr id="13" name="右大括号 12"/>
          <p:cNvSpPr/>
          <p:nvPr/>
        </p:nvSpPr>
        <p:spPr>
          <a:xfrm>
            <a:off x="9904730" y="3270885"/>
            <a:ext cx="75565" cy="164465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282555" y="3888740"/>
            <a:ext cx="1790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记住这三个概念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1915" y="2265045"/>
            <a:ext cx="2414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数据通信时，每一层都会采用的方式：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Header + Body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42.15,&quot;left&quot;:101.2,&quot;top&quot;:37.25,&quot;width&quot;:762.5}"/>
</p:tagLst>
</file>

<file path=ppt/tags/tag10.xml><?xml version="1.0" encoding="utf-8"?>
<p:tagLst xmlns:p="http://schemas.openxmlformats.org/presentationml/2006/main">
  <p:tag name="KSO_WM_DIAGRAM_VIRTUALLY_FRAME" val="{&quot;height&quot;:442.15,&quot;left&quot;:101.2,&quot;top&quot;:37.25,&quot;width&quot;:762.5}"/>
</p:tagLst>
</file>

<file path=ppt/tags/tag11.xml><?xml version="1.0" encoding="utf-8"?>
<p:tagLst xmlns:p="http://schemas.openxmlformats.org/presentationml/2006/main">
  <p:tag name="KSO_WM_DIAGRAM_VIRTUALLY_FRAME" val="{&quot;height&quot;:442.15,&quot;left&quot;:101.2,&quot;top&quot;:37.25,&quot;width&quot;:762.5}"/>
</p:tagLst>
</file>

<file path=ppt/tags/tag12.xml><?xml version="1.0" encoding="utf-8"?>
<p:tagLst xmlns:p="http://schemas.openxmlformats.org/presentationml/2006/main">
  <p:tag name="KSO_WM_DIAGRAM_VIRTUALLY_FRAME" val="{&quot;height&quot;:442.15,&quot;left&quot;:101.2,&quot;top&quot;:37.25,&quot;width&quot;:762.5}"/>
</p:tagLst>
</file>

<file path=ppt/tags/tag13.xml><?xml version="1.0" encoding="utf-8"?>
<p:tagLst xmlns:p="http://schemas.openxmlformats.org/presentationml/2006/main">
  <p:tag name="TABLE_ENDDRAG_ORIGIN_RECT" val="249*39"/>
  <p:tag name="TABLE_ENDDRAG_RECT" val="144*255*249*39"/>
</p:tagLst>
</file>

<file path=ppt/tags/tag14.xml><?xml version="1.0" encoding="utf-8"?>
<p:tagLst xmlns:p="http://schemas.openxmlformats.org/presentationml/2006/main">
  <p:tag name="TABLE_ENDDRAG_ORIGIN_RECT" val="249*39"/>
  <p:tag name="TABLE_ENDDRAG_RECT" val="144*255*249*39"/>
</p:tagLst>
</file>

<file path=ppt/tags/tag15.xml><?xml version="1.0" encoding="utf-8"?>
<p:tagLst xmlns:p="http://schemas.openxmlformats.org/presentationml/2006/main">
  <p:tag name="KSO_WM_DIAGRAM_VIRTUALLY_FRAME" val="{&quot;height&quot;:442.15,&quot;left&quot;:101.2,&quot;top&quot;:37.25,&quot;width&quot;:762.5}"/>
</p:tagLst>
</file>

<file path=ppt/tags/tag16.xml><?xml version="1.0" encoding="utf-8"?>
<p:tagLst xmlns:p="http://schemas.openxmlformats.org/presentationml/2006/main">
  <p:tag name="KSO_WM_DIAGRAM_VIRTUALLY_FRAME" val="{&quot;height&quot;:442.15,&quot;left&quot;:101.2,&quot;top&quot;:37.25,&quot;width&quot;:762.5}"/>
</p:tagLst>
</file>

<file path=ppt/tags/tag17.xml><?xml version="1.0" encoding="utf-8"?>
<p:tagLst xmlns:p="http://schemas.openxmlformats.org/presentationml/2006/main">
  <p:tag name="TABLE_ENDDRAG_ORIGIN_RECT" val="249*39"/>
  <p:tag name="TABLE_ENDDRAG_RECT" val="144*255*249*39"/>
</p:tagLst>
</file>

<file path=ppt/tags/tag18.xml><?xml version="1.0" encoding="utf-8"?>
<p:tagLst xmlns:p="http://schemas.openxmlformats.org/presentationml/2006/main">
  <p:tag name="commondata" val="eyJoZGlkIjoiZjk5OGJhZjdlMmIxOWJmOGZhOWY3NTQwN2E3MTEzYWEifQ=="/>
</p:tagLst>
</file>

<file path=ppt/tags/tag2.xml><?xml version="1.0" encoding="utf-8"?>
<p:tagLst xmlns:p="http://schemas.openxmlformats.org/presentationml/2006/main">
  <p:tag name="KSO_WM_DIAGRAM_VIRTUALLY_FRAME" val="{&quot;height&quot;:442.15,&quot;left&quot;:101.2,&quot;top&quot;:37.25,&quot;width&quot;:762.5}"/>
</p:tagLst>
</file>

<file path=ppt/tags/tag3.xml><?xml version="1.0" encoding="utf-8"?>
<p:tagLst xmlns:p="http://schemas.openxmlformats.org/presentationml/2006/main">
  <p:tag name="TABLE_ENDDRAG_ORIGIN_RECT" val="249*39"/>
  <p:tag name="TABLE_ENDDRAG_RECT" val="144*255*249*39"/>
</p:tagLst>
</file>

<file path=ppt/tags/tag4.xml><?xml version="1.0" encoding="utf-8"?>
<p:tagLst xmlns:p="http://schemas.openxmlformats.org/presentationml/2006/main">
  <p:tag name="KSO_WM_DIAGRAM_VIRTUALLY_FRAME" val="{&quot;height&quot;:442.15,&quot;left&quot;:101.2,&quot;top&quot;:37.25,&quot;width&quot;:762.5}"/>
</p:tagLst>
</file>

<file path=ppt/tags/tag5.xml><?xml version="1.0" encoding="utf-8"?>
<p:tagLst xmlns:p="http://schemas.openxmlformats.org/presentationml/2006/main">
  <p:tag name="KSO_WM_DIAGRAM_VIRTUALLY_FRAME" val="{&quot;height&quot;:442.15,&quot;left&quot;:101.2,&quot;top&quot;:37.25,&quot;width&quot;:762.5}"/>
</p:tagLst>
</file>

<file path=ppt/tags/tag6.xml><?xml version="1.0" encoding="utf-8"?>
<p:tagLst xmlns:p="http://schemas.openxmlformats.org/presentationml/2006/main">
  <p:tag name="TABLE_ENDDRAG_ORIGIN_RECT" val="249*39"/>
  <p:tag name="TABLE_ENDDRAG_RECT" val="543*276*249*39"/>
</p:tagLst>
</file>

<file path=ppt/tags/tag7.xml><?xml version="1.0" encoding="utf-8"?>
<p:tagLst xmlns:p="http://schemas.openxmlformats.org/presentationml/2006/main">
  <p:tag name="TABLE_ENDDRAG_ORIGIN_RECT" val="249*39"/>
  <p:tag name="TABLE_ENDDRAG_RECT" val="144*255*249*39"/>
</p:tagLst>
</file>

<file path=ppt/tags/tag8.xml><?xml version="1.0" encoding="utf-8"?>
<p:tagLst xmlns:p="http://schemas.openxmlformats.org/presentationml/2006/main">
  <p:tag name="KSO_WM_DIAGRAM_VIRTUALLY_FRAME" val="{&quot;height&quot;:442.15,&quot;left&quot;:101.2,&quot;top&quot;:37.25,&quot;width&quot;:762.5}"/>
</p:tagLst>
</file>

<file path=ppt/tags/tag9.xml><?xml version="1.0" encoding="utf-8"?>
<p:tagLst xmlns:p="http://schemas.openxmlformats.org/presentationml/2006/main">
  <p:tag name="TABLE_ENDDRAG_ORIGIN_RECT" val="249*39"/>
  <p:tag name="TABLE_ENDDRAG_RECT" val="144*255*249*39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5167</Words>
  <Application>WPS 演示</Application>
  <PresentationFormat>宽屏</PresentationFormat>
  <Paragraphs>755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1" baseType="lpstr">
      <vt:lpstr>Arial</vt:lpstr>
      <vt:lpstr>宋体</vt:lpstr>
      <vt:lpstr>Wingdings</vt:lpstr>
      <vt:lpstr>微软雅黑</vt:lpstr>
      <vt:lpstr>Calibri</vt:lpstr>
      <vt:lpstr>Arial Unicode MS</vt:lpstr>
      <vt:lpstr>WPS</vt:lpstr>
      <vt:lpstr>网络编程</vt:lpstr>
      <vt:lpstr>要学习的知识点</vt:lpstr>
      <vt:lpstr>发展历史</vt:lpstr>
      <vt:lpstr>协议</vt:lpstr>
      <vt:lpstr>OSI七层协议</vt:lpstr>
      <vt:lpstr>七层协议</vt:lpstr>
      <vt:lpstr>四(五)层协议 -- 工业级实现</vt:lpstr>
      <vt:lpstr>逻辑连接</vt:lpstr>
      <vt:lpstr>数据在网络中发送时的情况</vt:lpstr>
      <vt:lpstr>数据链路层</vt:lpstr>
      <vt:lpstr>IP层的报文头信息</vt:lpstr>
      <vt:lpstr>IP地址</vt:lpstr>
      <vt:lpstr>特殊用途的IP地址</vt:lpstr>
      <vt:lpstr>传输层TCP协议</vt:lpstr>
      <vt:lpstr>端口号</vt:lpstr>
      <vt:lpstr>序号</vt:lpstr>
      <vt:lpstr>确认号</vt:lpstr>
      <vt:lpstr>数据偏移  -- 首部长度</vt:lpstr>
      <vt:lpstr>TCP报文头中的标志位</vt:lpstr>
      <vt:lpstr>窗口</vt:lpstr>
      <vt:lpstr>TCP三次握手</vt:lpstr>
      <vt:lpstr>问题</vt:lpstr>
      <vt:lpstr>问题</vt:lpstr>
      <vt:lpstr>PowerPoint 演示文稿</vt:lpstr>
      <vt:lpstr>PowerPoint 演示文稿</vt:lpstr>
      <vt:lpstr>PowerPoint 演示文稿</vt:lpstr>
      <vt:lpstr>PowerPoint 演示文稿</vt:lpstr>
      <vt:lpstr>重传机制</vt:lpstr>
      <vt:lpstr>快速重传</vt:lpstr>
      <vt:lpstr>SACK</vt:lpstr>
      <vt:lpstr>滑动窗口机制 -- 发送方1</vt:lpstr>
      <vt:lpstr>滑动窗口机制 -- 发送方2</vt:lpstr>
      <vt:lpstr>滑动窗口机制 -- 发送方3</vt:lpstr>
      <vt:lpstr>滑动窗口机制 -- 接收方</vt:lpstr>
      <vt:lpstr>TCP四次挥手</vt:lpstr>
      <vt:lpstr>TCP协议的状态迁移图</vt:lpstr>
      <vt:lpstr>再看TCP三次握手</vt:lpstr>
      <vt:lpstr>TCP四次挥手</vt:lpstr>
      <vt:lpstr>PowerPoint 演示文稿</vt:lpstr>
      <vt:lpstr>TCP四次挥手</vt:lpstr>
      <vt:lpstr>PowerPoint 演示文稿</vt:lpstr>
      <vt:lpstr>TCP四次挥手 -- 删除TIME_WAIT状态</vt:lpstr>
      <vt:lpstr>传输层UDP协议</vt:lpstr>
      <vt:lpstr>在Linux之上抓包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Think</dc:creator>
  <cp:lastModifiedBy>星空</cp:lastModifiedBy>
  <cp:revision>525</cp:revision>
  <dcterms:created xsi:type="dcterms:W3CDTF">2023-08-09T12:44:00Z</dcterms:created>
  <dcterms:modified xsi:type="dcterms:W3CDTF">2024-05-28T10:05:45Z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2052-12.1.0.16929</vt:lpwstr>
  </property>
</Properties>
</file>